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 bookmarkIdSeed="2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06" r:id="rId2"/>
    <p:sldId id="305" r:id="rId3"/>
    <p:sldId id="342" r:id="rId4"/>
    <p:sldId id="290" r:id="rId5"/>
    <p:sldId id="304" r:id="rId6"/>
    <p:sldId id="344" r:id="rId7"/>
    <p:sldId id="303" r:id="rId8"/>
    <p:sldId id="275" r:id="rId9"/>
    <p:sldId id="276" r:id="rId10"/>
    <p:sldId id="319" r:id="rId11"/>
    <p:sldId id="320" r:id="rId12"/>
    <p:sldId id="321" r:id="rId13"/>
    <p:sldId id="277" r:id="rId14"/>
    <p:sldId id="278" r:id="rId15"/>
    <p:sldId id="308" r:id="rId16"/>
    <p:sldId id="279" r:id="rId17"/>
    <p:sldId id="280" r:id="rId18"/>
    <p:sldId id="309" r:id="rId19"/>
    <p:sldId id="343" r:id="rId20"/>
    <p:sldId id="648" r:id="rId21"/>
    <p:sldId id="323" r:id="rId22"/>
    <p:sldId id="634" r:id="rId23"/>
    <p:sldId id="324" r:id="rId24"/>
    <p:sldId id="649" r:id="rId25"/>
    <p:sldId id="326" r:id="rId26"/>
    <p:sldId id="328" r:id="rId27"/>
    <p:sldId id="327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650" r:id="rId38"/>
    <p:sldId id="651" r:id="rId39"/>
    <p:sldId id="338" r:id="rId40"/>
    <p:sldId id="339" r:id="rId41"/>
    <p:sldId id="340" r:id="rId42"/>
    <p:sldId id="341" r:id="rId43"/>
    <p:sldId id="281" r:id="rId44"/>
    <p:sldId id="294" r:id="rId45"/>
  </p:sldIdLst>
  <p:sldSz cx="12192000" cy="6858000"/>
  <p:notesSz cx="6794500" cy="9918700"/>
  <p:embeddedFontLst>
    <p:embeddedFont>
      <p:font typeface="Brush Script MT" panose="03060802040406070304" pitchFamily="66" charset="0"/>
      <p: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Franklin Gothic Book" panose="020B0503020102020204" pitchFamily="34" charset="0"/>
      <p:regular r:id="rId53"/>
      <p:italic r:id="rId54"/>
    </p:embeddedFont>
    <p:embeddedFont>
      <p:font typeface="Georgia" panose="02040502050405020303" pitchFamily="18" charset="0"/>
      <p:regular r:id="rId55"/>
      <p:bold r:id="rId56"/>
      <p:italic r:id="rId57"/>
      <p:boldItalic r:id="rId58"/>
    </p:embeddedFont>
    <p:embeddedFont>
      <p:font typeface="华文琥珀" panose="02010800040101010101" pitchFamily="2" charset="-122"/>
      <p:regular r:id="rId59"/>
    </p:embeddedFont>
    <p:embeddedFont>
      <p:font typeface="微软雅黑" panose="020B0503020204020204" pitchFamily="34" charset="-122"/>
      <p:regular r:id="rId60"/>
      <p:bold r:id="rId61"/>
    </p:embeddedFont>
    <p:embeddedFont>
      <p:font typeface="微软雅黑 Light" panose="020B0502040204020203" pitchFamily="34" charset="-122"/>
      <p:regular r:id="rId6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F24"/>
    <a:srgbClr val="333333"/>
    <a:srgbClr val="FCFEFC"/>
    <a:srgbClr val="4ABEED"/>
    <a:srgbClr val="FFFFCC"/>
    <a:srgbClr val="234C9F"/>
    <a:srgbClr val="F3F3F3"/>
    <a:srgbClr val="003F88"/>
    <a:srgbClr val="F88D2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8148" autoAdjust="0"/>
  </p:normalViewPr>
  <p:slideViewPr>
    <p:cSldViewPr snapToGrid="0">
      <p:cViewPr varScale="1">
        <p:scale>
          <a:sx n="89" d="100"/>
          <a:sy n="89" d="100"/>
        </p:scale>
        <p:origin x="1434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928" y="-84"/>
      </p:cViewPr>
      <p:guideLst>
        <p:guide orient="horz" pos="3124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8645" y="1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300"/>
            </a:lvl1pPr>
          </a:lstStyle>
          <a:p>
            <a:fld id="{EABEC9A9-8197-4257-ADF2-59768B043AAC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8645" y="9421044"/>
            <a:ext cx="2944283" cy="495935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300"/>
            </a:lvl1pPr>
          </a:lstStyle>
          <a:p>
            <a:fld id="{93D655E0-DE0B-47B4-9B41-34C4A90D4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271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A6C4C-04D2-417C-B23F-E55227F108E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9838"/>
            <a:ext cx="59499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73613"/>
            <a:ext cx="5435600" cy="39052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8100" y="94218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CE964-20FD-4E02-AD78-D23A92B56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3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060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392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667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567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997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32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343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684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39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9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5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415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000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62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857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364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6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484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492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66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93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655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073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16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43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33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425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CE964-20FD-4E02-AD78-D23A92B56B1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70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AF7D059-847A-4DB4-A5BA-90711FFAF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855" t="12540" r="32013" b="6299"/>
          <a:stretch/>
        </p:blipFill>
        <p:spPr>
          <a:xfrm rot="16200000">
            <a:off x="2470593" y="-82934"/>
            <a:ext cx="1392199" cy="58351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715BFD-BA0B-4FB6-AA30-845F4DD34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5389" t="17030" r="55222" b="8857"/>
          <a:stretch/>
        </p:blipFill>
        <p:spPr>
          <a:xfrm rot="5400000">
            <a:off x="8292576" y="-119563"/>
            <a:ext cx="1392193" cy="5908432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9110" y="3670953"/>
            <a:ext cx="11670326" cy="530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490074" y="4386477"/>
            <a:ext cx="11253353" cy="170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endParaRPr lang="zh-CN" altLang="en-US" sz="2400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  <a:p>
            <a:pPr algn="ctr">
              <a:spcBef>
                <a:spcPts val="1500"/>
              </a:spcBef>
              <a:defRPr/>
            </a:pPr>
            <a:endParaRPr lang="en-US" altLang="zh-CN" sz="1800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  <a:p>
            <a:pPr algn="ctr">
              <a:spcBef>
                <a:spcPts val="4000"/>
              </a:spcBef>
              <a:defRPr/>
            </a:pPr>
            <a:fld id="{2DD5252F-05D3-4824-88B1-56055C85E827}" type="datetime3">
              <a:rPr lang="zh-CN" altLang="en-US" sz="180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pPr algn="ctr">
                <a:spcBef>
                  <a:spcPts val="4000"/>
                </a:spcBef>
                <a:defRPr/>
              </a:pPr>
              <a:t>2022年3月22日星期二</a:t>
            </a:fld>
            <a:endParaRPr lang="en-US" altLang="zh-CN" sz="1800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DDF802-6843-4D83-94E6-F7442D5973E7}"/>
              </a:ext>
            </a:extLst>
          </p:cNvPr>
          <p:cNvSpPr/>
          <p:nvPr userDrawn="1"/>
        </p:nvSpPr>
        <p:spPr>
          <a:xfrm>
            <a:off x="249110" y="2138555"/>
            <a:ext cx="11670326" cy="45719"/>
          </a:xfrm>
          <a:prstGeom prst="rect">
            <a:avLst/>
          </a:prstGeom>
          <a:solidFill>
            <a:srgbClr val="234C9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C4FCE6-2BF4-4E72-906D-1358323148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12587" y="2370891"/>
            <a:ext cx="5608326" cy="6219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F2C7D-E690-49E1-B55C-1EF236EF5635}"/>
              </a:ext>
            </a:extLst>
          </p:cNvPr>
          <p:cNvSpPr txBox="1"/>
          <p:nvPr userDrawn="1"/>
        </p:nvSpPr>
        <p:spPr>
          <a:xfrm>
            <a:off x="260836" y="5237154"/>
            <a:ext cx="1168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信息与电子工程导论</a:t>
            </a:r>
            <a:r>
              <a:rPr lang="en-US" altLang="zh-CN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19AB98-A5A1-4916-95AC-A880A8D8B94F}"/>
              </a:ext>
            </a:extLst>
          </p:cNvPr>
          <p:cNvSpPr txBox="1"/>
          <p:nvPr userDrawn="1"/>
        </p:nvSpPr>
        <p:spPr>
          <a:xfrm>
            <a:off x="249110" y="2995274"/>
            <a:ext cx="1169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Introduction to Information Science and Electronic Engineering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615" y="764293"/>
            <a:ext cx="11298116" cy="43718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baseline="0">
                <a:solidFill>
                  <a:srgbClr val="B01F24"/>
                </a:solidFill>
                <a:latin typeface="Georgia" panose="02040502050405020303" pitchFamily="18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433016"/>
            <a:ext cx="11298116" cy="4932616"/>
          </a:xfrm>
          <a:prstGeom prst="rect">
            <a:avLst/>
          </a:prstGeom>
        </p:spPr>
        <p:txBody>
          <a:bodyPr/>
          <a:lstStyle>
            <a:lvl1pPr marL="266400" indent="-266400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1pPr>
            <a:lvl2pPr marL="712800" indent="-270000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defRPr sz="18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2pPr>
            <a:lvl3pPr marL="1072800" indent="-176400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defRPr sz="16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3pPr>
            <a:lvl4pPr marL="1440000" indent="-187200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defRPr sz="14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4pPr>
            <a:lvl5pPr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defRPr sz="1400" b="1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52921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2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251997" y="420329"/>
            <a:ext cx="11688001" cy="6177501"/>
          </a:xfrm>
          <a:prstGeom prst="rect">
            <a:avLst/>
          </a:prstGeom>
          <a:noFill/>
          <a:ln>
            <a:solidFill>
              <a:srgbClr val="003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同侧圆角矩形 7"/>
          <p:cNvSpPr/>
          <p:nvPr userDrawn="1"/>
        </p:nvSpPr>
        <p:spPr>
          <a:xfrm>
            <a:off x="251998" y="250443"/>
            <a:ext cx="11688001" cy="306000"/>
          </a:xfrm>
          <a:prstGeom prst="round2SameRect">
            <a:avLst>
              <a:gd name="adj1" fmla="val 25074"/>
              <a:gd name="adj2" fmla="val 0"/>
            </a:avLst>
          </a:prstGeom>
          <a:solidFill>
            <a:schemeClr val="bg1"/>
          </a:solidFill>
          <a:ln w="25400">
            <a:solidFill>
              <a:srgbClr val="003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85120030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信息与电子工程导论 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·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逻辑与数字系统 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·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4.2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时序逻辑和有限状态机</a:t>
            </a:r>
          </a:p>
        </p:txBody>
      </p:sp>
      <p:sp>
        <p:nvSpPr>
          <p:cNvPr id="10" name="同侧圆角矩形 7">
            <a:extLst>
              <a:ext uri="{FF2B5EF4-FFF2-40B4-BE49-F238E27FC236}">
                <a16:creationId xmlns:a16="http://schemas.microsoft.com/office/drawing/2014/main" id="{8EA5BE96-2739-4E0D-83CE-DE4E18FAD360}"/>
              </a:ext>
            </a:extLst>
          </p:cNvPr>
          <p:cNvSpPr/>
          <p:nvPr userDrawn="1"/>
        </p:nvSpPr>
        <p:spPr>
          <a:xfrm>
            <a:off x="251996" y="250443"/>
            <a:ext cx="1100495" cy="306000"/>
          </a:xfrm>
          <a:prstGeom prst="round2SameRect">
            <a:avLst>
              <a:gd name="adj1" fmla="val 25074"/>
              <a:gd name="adj2" fmla="val 0"/>
            </a:avLst>
          </a:prstGeom>
          <a:solidFill>
            <a:srgbClr val="003F8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3F88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277221-C190-4B20-B538-29860DBD821B}"/>
              </a:ext>
            </a:extLst>
          </p:cNvPr>
          <p:cNvSpPr/>
          <p:nvPr userDrawn="1"/>
        </p:nvSpPr>
        <p:spPr>
          <a:xfrm>
            <a:off x="1307842" y="260170"/>
            <a:ext cx="85723" cy="296273"/>
          </a:xfrm>
          <a:prstGeom prst="rect">
            <a:avLst/>
          </a:prstGeom>
          <a:solidFill>
            <a:srgbClr val="003F8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36"/>
          <p:cNvSpPr>
            <a:spLocks noChangeArrowheads="1"/>
          </p:cNvSpPr>
          <p:nvPr userDrawn="1"/>
        </p:nvSpPr>
        <p:spPr bwMode="auto">
          <a:xfrm>
            <a:off x="5887505" y="6461537"/>
            <a:ext cx="416984" cy="288925"/>
          </a:xfrm>
          <a:prstGeom prst="ellipse">
            <a:avLst/>
          </a:prstGeom>
          <a:solidFill>
            <a:srgbClr val="F3F3F3"/>
          </a:solidFill>
          <a:ln w="22225" algn="ctr">
            <a:solidFill>
              <a:srgbClr val="003F88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/>
            <a:fld id="{4B9884D0-9C6F-4B58-8530-0C8AC02EC7F6}" type="slidenum">
              <a:rPr lang="zh-CN" altLang="en-US" sz="1800" b="0">
                <a:solidFill>
                  <a:srgbClr val="003F88"/>
                </a:solidFill>
                <a:latin typeface="Brush Script MT" pitchFamily="66" charset="0"/>
                <a:ea typeface="黑体" pitchFamily="2" charset="-122"/>
              </a:rPr>
              <a:pPr algn="ctr"/>
              <a:t>‹#›</a:t>
            </a:fld>
            <a:endParaRPr lang="en-US" altLang="zh-CN" sz="1800" b="0" dirty="0">
              <a:solidFill>
                <a:srgbClr val="003F88"/>
              </a:solidFill>
              <a:latin typeface="Brush Script MT" pitchFamily="66" charset="0"/>
              <a:ea typeface="黑体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6BDF0B-F249-4FED-A02A-187654B5AD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7721" y="240253"/>
            <a:ext cx="970121" cy="3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 时序逻辑和有限状态机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891556" y="4386478"/>
            <a:ext cx="8440015" cy="442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主讲：马蔚</a:t>
            </a:r>
            <a:endParaRPr lang="en-US" altLang="zh-CN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2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 </a:t>
            </a:r>
            <a:r>
              <a:rPr lang="zh-CN" altLang="en-US" dirty="0"/>
              <a:t>锁存器的时序图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301F63-43D4-4DE4-89EA-12242CC0B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685" y="1510837"/>
            <a:ext cx="2636712" cy="14047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1C506A-4C85-4583-821C-C53F1E494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42" y="1471908"/>
            <a:ext cx="3969749" cy="1983647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E7E8C4D-C17E-440B-93F2-AF1FD5560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610199"/>
              </p:ext>
            </p:extLst>
          </p:nvPr>
        </p:nvGraphicFramePr>
        <p:xfrm>
          <a:off x="4985760" y="1468732"/>
          <a:ext cx="3751064" cy="16108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766">
                  <a:extLst>
                    <a:ext uri="{9D8B030D-6E8A-4147-A177-3AD203B41FA5}">
                      <a16:colId xmlns:a16="http://schemas.microsoft.com/office/drawing/2014/main" val="443452739"/>
                    </a:ext>
                  </a:extLst>
                </a:gridCol>
                <a:gridCol w="937766">
                  <a:extLst>
                    <a:ext uri="{9D8B030D-6E8A-4147-A177-3AD203B41FA5}">
                      <a16:colId xmlns:a16="http://schemas.microsoft.com/office/drawing/2014/main" val="1859965180"/>
                    </a:ext>
                  </a:extLst>
                </a:gridCol>
                <a:gridCol w="937766">
                  <a:extLst>
                    <a:ext uri="{9D8B030D-6E8A-4147-A177-3AD203B41FA5}">
                      <a16:colId xmlns:a16="http://schemas.microsoft.com/office/drawing/2014/main" val="3456512730"/>
                    </a:ext>
                  </a:extLst>
                </a:gridCol>
                <a:gridCol w="937766">
                  <a:extLst>
                    <a:ext uri="{9D8B030D-6E8A-4147-A177-3AD203B41FA5}">
                      <a16:colId xmlns:a16="http://schemas.microsoft.com/office/drawing/2014/main" val="509131894"/>
                    </a:ext>
                  </a:extLst>
                </a:gridCol>
              </a:tblGrid>
              <a:tr h="536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4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zh-CN" sz="24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400" i="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</a:t>
                      </a:r>
                      <a:endParaRPr lang="zh-CN" sz="2400" i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kumimoji="0" lang="en-US" altLang="zh-CN" sz="24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4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</a:t>
                      </a:r>
                      <a:r>
                        <a:rPr kumimoji="0" lang="en-US" altLang="zh-CN" sz="24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next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21837"/>
                  </a:ext>
                </a:extLst>
              </a:tr>
              <a:tr h="536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4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0731"/>
                  </a:ext>
                </a:extLst>
              </a:tr>
              <a:tr h="536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4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660606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994B53C8-0C5E-42F5-AFBE-CBA05A475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565" y="3725984"/>
            <a:ext cx="8998476" cy="27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8" y="1911219"/>
            <a:ext cx="3609109" cy="209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8389108" y="3606628"/>
            <a:ext cx="2207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带有使能的</a:t>
            </a: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带有使能的 </a:t>
            </a:r>
            <a:r>
              <a:rPr lang="en-US" altLang="zh-CN"/>
              <a:t>D </a:t>
            </a:r>
            <a:r>
              <a:rPr lang="zh-CN" altLang="en-US"/>
              <a:t>锁存器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加入输入</a:t>
            </a:r>
            <a:r>
              <a:rPr lang="zh-CN" altLang="en-US" dirty="0">
                <a:solidFill>
                  <a:srgbClr val="0070C0"/>
                </a:solidFill>
              </a:rPr>
              <a:t>使能信号</a:t>
            </a:r>
            <a:r>
              <a:rPr lang="zh-CN" altLang="en-US" dirty="0"/>
              <a:t>，即带有使能的</a:t>
            </a:r>
            <a:r>
              <a:rPr lang="en-US" altLang="zh-CN" dirty="0"/>
              <a:t>D</a:t>
            </a:r>
            <a:r>
              <a:rPr lang="zh-CN" altLang="en-US" dirty="0"/>
              <a:t>锁存器。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5062075" y="2780950"/>
            <a:ext cx="597399" cy="34618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3564EF5-E299-4A21-86EF-A1462897E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322373"/>
              </p:ext>
            </p:extLst>
          </p:nvPr>
        </p:nvGraphicFramePr>
        <p:xfrm>
          <a:off x="1122218" y="4234815"/>
          <a:ext cx="5500926" cy="1996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6821">
                  <a:extLst>
                    <a:ext uri="{9D8B030D-6E8A-4147-A177-3AD203B41FA5}">
                      <a16:colId xmlns:a16="http://schemas.microsoft.com/office/drawing/2014/main" val="2310710185"/>
                    </a:ext>
                  </a:extLst>
                </a:gridCol>
                <a:gridCol w="916821">
                  <a:extLst>
                    <a:ext uri="{9D8B030D-6E8A-4147-A177-3AD203B41FA5}">
                      <a16:colId xmlns:a16="http://schemas.microsoft.com/office/drawing/2014/main" val="3800207233"/>
                    </a:ext>
                  </a:extLst>
                </a:gridCol>
                <a:gridCol w="916821">
                  <a:extLst>
                    <a:ext uri="{9D8B030D-6E8A-4147-A177-3AD203B41FA5}">
                      <a16:colId xmlns:a16="http://schemas.microsoft.com/office/drawing/2014/main" val="443452739"/>
                    </a:ext>
                  </a:extLst>
                </a:gridCol>
                <a:gridCol w="916821">
                  <a:extLst>
                    <a:ext uri="{9D8B030D-6E8A-4147-A177-3AD203B41FA5}">
                      <a16:colId xmlns:a16="http://schemas.microsoft.com/office/drawing/2014/main" val="1859965180"/>
                    </a:ext>
                  </a:extLst>
                </a:gridCol>
                <a:gridCol w="916821">
                  <a:extLst>
                    <a:ext uri="{9D8B030D-6E8A-4147-A177-3AD203B41FA5}">
                      <a16:colId xmlns:a16="http://schemas.microsoft.com/office/drawing/2014/main" val="3456512730"/>
                    </a:ext>
                  </a:extLst>
                </a:gridCol>
                <a:gridCol w="916821">
                  <a:extLst>
                    <a:ext uri="{9D8B030D-6E8A-4147-A177-3AD203B41FA5}">
                      <a16:colId xmlns:a16="http://schemas.microsoft.com/office/drawing/2014/main" val="509131894"/>
                    </a:ext>
                  </a:extLst>
                </a:gridCol>
              </a:tblGrid>
              <a:tr h="3993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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i="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</a:t>
                      </a:r>
                      <a:endParaRPr lang="zh-CN" sz="2000" i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kumimoji="0" lang="en-US" altLang="zh-CN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</a:t>
                      </a:r>
                      <a:r>
                        <a:rPr kumimoji="0" lang="en-US" altLang="zh-CN" sz="20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next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21837"/>
                  </a:ext>
                </a:extLst>
              </a:tr>
              <a:tr h="3993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1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0731"/>
                  </a:ext>
                </a:extLst>
              </a:tr>
              <a:tr h="3993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660606"/>
                  </a:ext>
                </a:extLst>
              </a:tr>
              <a:tr h="3993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065304"/>
                  </a:ext>
                </a:extLst>
              </a:tr>
              <a:tr h="3993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54826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006E7649-1CED-4A7C-8936-85A9FF6E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265" y="4531592"/>
            <a:ext cx="2866806" cy="15220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724093-66E8-4DEE-A6DE-A0397C2D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924" y="804339"/>
            <a:ext cx="5547461" cy="352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带有使能的 </a:t>
            </a:r>
            <a:r>
              <a:rPr lang="en-US" altLang="zh-CN" dirty="0"/>
              <a:t>D </a:t>
            </a:r>
            <a:r>
              <a:rPr lang="zh-CN" altLang="en-US" dirty="0"/>
              <a:t>锁存器时序图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3564EF5-E299-4A21-86EF-A1462897E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501167"/>
              </p:ext>
            </p:extLst>
          </p:nvPr>
        </p:nvGraphicFramePr>
        <p:xfrm>
          <a:off x="6201600" y="846985"/>
          <a:ext cx="5335956" cy="1701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326">
                  <a:extLst>
                    <a:ext uri="{9D8B030D-6E8A-4147-A177-3AD203B41FA5}">
                      <a16:colId xmlns:a16="http://schemas.microsoft.com/office/drawing/2014/main" val="2310710185"/>
                    </a:ext>
                  </a:extLst>
                </a:gridCol>
                <a:gridCol w="889326">
                  <a:extLst>
                    <a:ext uri="{9D8B030D-6E8A-4147-A177-3AD203B41FA5}">
                      <a16:colId xmlns:a16="http://schemas.microsoft.com/office/drawing/2014/main" val="3800207233"/>
                    </a:ext>
                  </a:extLst>
                </a:gridCol>
                <a:gridCol w="889326">
                  <a:extLst>
                    <a:ext uri="{9D8B030D-6E8A-4147-A177-3AD203B41FA5}">
                      <a16:colId xmlns:a16="http://schemas.microsoft.com/office/drawing/2014/main" val="443452739"/>
                    </a:ext>
                  </a:extLst>
                </a:gridCol>
                <a:gridCol w="889326">
                  <a:extLst>
                    <a:ext uri="{9D8B030D-6E8A-4147-A177-3AD203B41FA5}">
                      <a16:colId xmlns:a16="http://schemas.microsoft.com/office/drawing/2014/main" val="1859965180"/>
                    </a:ext>
                  </a:extLst>
                </a:gridCol>
                <a:gridCol w="889326">
                  <a:extLst>
                    <a:ext uri="{9D8B030D-6E8A-4147-A177-3AD203B41FA5}">
                      <a16:colId xmlns:a16="http://schemas.microsoft.com/office/drawing/2014/main" val="3456512730"/>
                    </a:ext>
                  </a:extLst>
                </a:gridCol>
                <a:gridCol w="889326">
                  <a:extLst>
                    <a:ext uri="{9D8B030D-6E8A-4147-A177-3AD203B41FA5}">
                      <a16:colId xmlns:a16="http://schemas.microsoft.com/office/drawing/2014/main" val="509131894"/>
                    </a:ext>
                  </a:extLst>
                </a:gridCol>
              </a:tblGrid>
              <a:tr h="3653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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i="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</a:t>
                      </a:r>
                      <a:endParaRPr lang="zh-CN" sz="2000" i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kumimoji="0" lang="en-US" altLang="zh-CN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</a:t>
                      </a:r>
                      <a:r>
                        <a:rPr kumimoji="0" lang="en-US" altLang="zh-CN" sz="20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next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21837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1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0731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660606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065304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54826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8F935BB-E3BA-4EAE-B374-453345004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3" y="2072401"/>
            <a:ext cx="5086937" cy="32338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36A99F-3A04-4FAC-9EA1-1A48B25CD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65" y="3191997"/>
            <a:ext cx="5925826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6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时钟与时序电路的同步工作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473" y="1433016"/>
            <a:ext cx="6470072" cy="4366716"/>
          </a:xfrm>
        </p:spPr>
        <p:txBody>
          <a:bodyPr/>
          <a:lstStyle/>
          <a:p>
            <a:r>
              <a:rPr lang="zh-CN" altLang="en-US" dirty="0"/>
              <a:t>类似于很多人进行起步走一样，需要有一个</a:t>
            </a:r>
            <a:r>
              <a:rPr lang="en-US" altLang="zh-CN" dirty="0"/>
              <a:t>1-2-1</a:t>
            </a:r>
            <a:r>
              <a:rPr lang="zh-CN" altLang="en-US" dirty="0"/>
              <a:t>的同步指令，一个复杂的数字系统要正确工作，也需要有一个用于同步的时钟信号。</a:t>
            </a:r>
            <a:endParaRPr lang="en-US" altLang="zh-CN" dirty="0"/>
          </a:p>
          <a:p>
            <a:r>
              <a:rPr lang="zh-CN" altLang="en-US" dirty="0"/>
              <a:t>时钟信号具有上升沿和下降沿，如果可以使用</a:t>
            </a:r>
            <a:r>
              <a:rPr lang="zh-CN" altLang="en-US" dirty="0">
                <a:solidFill>
                  <a:srgbClr val="0070C0"/>
                </a:solidFill>
              </a:rPr>
              <a:t>上升沿 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zh-CN" altLang="en-US" dirty="0">
                <a:solidFill>
                  <a:srgbClr val="0070C0"/>
                </a:solidFill>
              </a:rPr>
              <a:t>或下降沿</a:t>
            </a:r>
            <a:r>
              <a:rPr lang="en-US" altLang="zh-CN" dirty="0">
                <a:solidFill>
                  <a:srgbClr val="0070C0"/>
                </a:solidFill>
              </a:rPr>
              <a:t>) </a:t>
            </a:r>
            <a:r>
              <a:rPr lang="zh-CN" altLang="en-US" dirty="0"/>
              <a:t>进行触发，则可以实现电路</a:t>
            </a:r>
            <a:r>
              <a:rPr lang="zh-CN" altLang="en-US" dirty="0">
                <a:solidFill>
                  <a:srgbClr val="0070C0"/>
                </a:solidFill>
              </a:rPr>
              <a:t>同步</a:t>
            </a:r>
            <a:r>
              <a:rPr lang="zh-CN" altLang="en-US" dirty="0"/>
              <a:t>工作。</a:t>
            </a:r>
            <a:endParaRPr lang="en-US" altLang="zh-CN" dirty="0"/>
          </a:p>
          <a:p>
            <a:r>
              <a:rPr lang="zh-CN" altLang="en-US" dirty="0"/>
              <a:t>如何在锁存器中使用时钟的上升沿或下降沿进行触发？无法做到。</a:t>
            </a:r>
            <a:endParaRPr lang="en-US" altLang="zh-CN" dirty="0"/>
          </a:p>
          <a:p>
            <a:r>
              <a:rPr lang="zh-CN" altLang="en-US" dirty="0"/>
              <a:t>需要一种可以用</a:t>
            </a:r>
            <a:r>
              <a:rPr lang="zh-CN" altLang="en-US" dirty="0">
                <a:solidFill>
                  <a:srgbClr val="0070C0"/>
                </a:solidFill>
              </a:rPr>
              <a:t>时钟边沿</a:t>
            </a:r>
            <a:r>
              <a:rPr lang="zh-CN" altLang="en-US" dirty="0"/>
              <a:t>进行触发的时序电路。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74" y="1147867"/>
            <a:ext cx="3825836" cy="25505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554" y="3980793"/>
            <a:ext cx="4248992" cy="18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 </a:t>
            </a:r>
            <a:r>
              <a:rPr lang="zh-CN" altLang="en-US"/>
              <a:t>触发器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3948545"/>
            <a:ext cx="9860663" cy="2384788"/>
          </a:xfrm>
        </p:spPr>
        <p:txBody>
          <a:bodyPr/>
          <a:lstStyle/>
          <a:p>
            <a:r>
              <a:rPr lang="zh-CN" altLang="en-US" dirty="0"/>
              <a:t>将两个带使能的 </a:t>
            </a:r>
            <a:r>
              <a:rPr lang="en-US" altLang="zh-CN" dirty="0"/>
              <a:t>D </a:t>
            </a:r>
            <a:r>
              <a:rPr lang="zh-CN" altLang="en-US" dirty="0"/>
              <a:t>锁存器进行级联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锁存器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0070C0"/>
                </a:solidFill>
              </a:rPr>
              <a:t>电平</a:t>
            </a:r>
            <a:r>
              <a:rPr lang="zh-CN" altLang="en-US" dirty="0"/>
              <a:t>触发</a:t>
            </a:r>
            <a:endParaRPr lang="en-US" altLang="zh-CN" dirty="0"/>
          </a:p>
          <a:p>
            <a:pPr lvl="1"/>
            <a:r>
              <a:rPr lang="zh-CN" altLang="en-US" dirty="0"/>
              <a:t>对于前一锁存器，只有</a:t>
            </a:r>
            <a:r>
              <a:rPr lang="en-US" altLang="zh-CN" dirty="0" err="1"/>
              <a:t>Clk</a:t>
            </a:r>
            <a:r>
              <a:rPr lang="zh-CN" altLang="en-US" dirty="0"/>
              <a:t>低电平时的信号能够通过</a:t>
            </a:r>
            <a:endParaRPr lang="en-US" altLang="zh-CN" dirty="0"/>
          </a:p>
          <a:p>
            <a:pPr lvl="1"/>
            <a:r>
              <a:rPr lang="zh-CN" altLang="en-US" dirty="0"/>
              <a:t>对于后一锁存器，</a:t>
            </a:r>
            <a:r>
              <a:rPr lang="en-US" altLang="zh-CN" dirty="0" err="1"/>
              <a:t>Clk</a:t>
            </a:r>
            <a:r>
              <a:rPr lang="en-US" altLang="zh-CN" dirty="0"/>
              <a:t> </a:t>
            </a:r>
            <a:r>
              <a:rPr lang="zh-CN" altLang="en-US" dirty="0"/>
              <a:t>为高时候的输出，是 </a:t>
            </a:r>
            <a:r>
              <a:rPr lang="en-US" altLang="zh-CN" dirty="0" err="1"/>
              <a:t>Clk</a:t>
            </a:r>
            <a:r>
              <a:rPr lang="en-US" altLang="zh-CN" dirty="0"/>
              <a:t> </a:t>
            </a:r>
            <a:r>
              <a:rPr lang="zh-CN" altLang="en-US" dirty="0"/>
              <a:t>为低时候最后时刻的输入</a:t>
            </a:r>
            <a:endParaRPr lang="en-US" altLang="zh-CN" dirty="0"/>
          </a:p>
          <a:p>
            <a:r>
              <a:rPr lang="en-US" altLang="zh-CN" dirty="0"/>
              <a:t>D </a:t>
            </a:r>
            <a:r>
              <a:rPr lang="zh-CN" altLang="en-US" dirty="0">
                <a:solidFill>
                  <a:srgbClr val="0070C0"/>
                </a:solidFill>
              </a:rPr>
              <a:t>触发器</a:t>
            </a:r>
            <a:r>
              <a:rPr lang="zh-CN" altLang="en-US" dirty="0"/>
              <a:t>的输出，为 </a:t>
            </a:r>
            <a:r>
              <a:rPr lang="en-US" altLang="zh-CN" dirty="0" err="1">
                <a:solidFill>
                  <a:srgbClr val="0070C0"/>
                </a:solidFill>
              </a:rPr>
              <a:t>Clk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zh-CN" altLang="en-US" dirty="0">
                <a:solidFill>
                  <a:srgbClr val="0070C0"/>
                </a:solidFill>
              </a:rPr>
              <a:t>上升沿</a:t>
            </a:r>
            <a:r>
              <a:rPr lang="zh-CN" altLang="en-US" dirty="0"/>
              <a:t>时候的信号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20486" name="矩形 7"/>
          <p:cNvSpPr>
            <a:spLocks noChangeArrowheads="1"/>
          </p:cNvSpPr>
          <p:nvPr/>
        </p:nvSpPr>
        <p:spPr bwMode="auto">
          <a:xfrm>
            <a:off x="3907312" y="3426949"/>
            <a:ext cx="151515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锁存器级联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8" name="矩形 15"/>
          <p:cNvSpPr>
            <a:spLocks noChangeArrowheads="1"/>
          </p:cNvSpPr>
          <p:nvPr/>
        </p:nvSpPr>
        <p:spPr bwMode="auto">
          <a:xfrm>
            <a:off x="9249902" y="3113035"/>
            <a:ext cx="151515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触发器符号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0C2D86-CF9E-4F5A-984A-164179D43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086" y="1248042"/>
            <a:ext cx="2977866" cy="16553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5B86A1-769F-4B24-AA7B-9DC73E6AD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277" y="1027535"/>
            <a:ext cx="6346947" cy="243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2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D </a:t>
            </a:r>
            <a:r>
              <a:rPr lang="zh-CN" altLang="en-US" dirty="0"/>
              <a:t>触发器时序图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8E70C65-CC9E-46F6-838A-89F19B0D5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163845"/>
              </p:ext>
            </p:extLst>
          </p:nvPr>
        </p:nvGraphicFramePr>
        <p:xfrm>
          <a:off x="6368661" y="891710"/>
          <a:ext cx="5068266" cy="23702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4711">
                  <a:extLst>
                    <a:ext uri="{9D8B030D-6E8A-4147-A177-3AD203B41FA5}">
                      <a16:colId xmlns:a16="http://schemas.microsoft.com/office/drawing/2014/main" val="2310710185"/>
                    </a:ext>
                  </a:extLst>
                </a:gridCol>
                <a:gridCol w="844711">
                  <a:extLst>
                    <a:ext uri="{9D8B030D-6E8A-4147-A177-3AD203B41FA5}">
                      <a16:colId xmlns:a16="http://schemas.microsoft.com/office/drawing/2014/main" val="3800207233"/>
                    </a:ext>
                  </a:extLst>
                </a:gridCol>
                <a:gridCol w="844711">
                  <a:extLst>
                    <a:ext uri="{9D8B030D-6E8A-4147-A177-3AD203B41FA5}">
                      <a16:colId xmlns:a16="http://schemas.microsoft.com/office/drawing/2014/main" val="443452739"/>
                    </a:ext>
                  </a:extLst>
                </a:gridCol>
                <a:gridCol w="844711">
                  <a:extLst>
                    <a:ext uri="{9D8B030D-6E8A-4147-A177-3AD203B41FA5}">
                      <a16:colId xmlns:a16="http://schemas.microsoft.com/office/drawing/2014/main" val="1859965180"/>
                    </a:ext>
                  </a:extLst>
                </a:gridCol>
                <a:gridCol w="844711">
                  <a:extLst>
                    <a:ext uri="{9D8B030D-6E8A-4147-A177-3AD203B41FA5}">
                      <a16:colId xmlns:a16="http://schemas.microsoft.com/office/drawing/2014/main" val="3456512730"/>
                    </a:ext>
                  </a:extLst>
                </a:gridCol>
                <a:gridCol w="844711">
                  <a:extLst>
                    <a:ext uri="{9D8B030D-6E8A-4147-A177-3AD203B41FA5}">
                      <a16:colId xmlns:a16="http://schemas.microsoft.com/office/drawing/2014/main" val="509131894"/>
                    </a:ext>
                  </a:extLst>
                </a:gridCol>
              </a:tblGrid>
              <a:tr h="3653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Clk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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i="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</a:t>
                      </a:r>
                      <a:endParaRPr lang="zh-CN" sz="2000" i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kumimoji="0" lang="en-US" altLang="zh-CN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</a:t>
                      </a:r>
                      <a:r>
                        <a:rPr kumimoji="0" lang="en-US" altLang="zh-CN" sz="20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next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21837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1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0731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660606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1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065304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117840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zh-CN" alt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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853513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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54826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15DBA755-63AA-4897-81A1-2B820B981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28" y="1509777"/>
            <a:ext cx="5000472" cy="19192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FB0C0F-D380-420C-BCEE-2B3235DEB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98" y="3629820"/>
            <a:ext cx="10486029" cy="3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D</a:t>
            </a:r>
            <a:r>
              <a:rPr lang="zh-CN" altLang="en-US" dirty="0"/>
              <a:t>锁存器与</a:t>
            </a:r>
            <a:r>
              <a:rPr lang="en-US" altLang="zh-CN" dirty="0"/>
              <a:t>D</a:t>
            </a:r>
            <a:r>
              <a:rPr lang="zh-CN" altLang="en-US" dirty="0"/>
              <a:t>触发器功能比较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390520"/>
            <a:ext cx="10063285" cy="150176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第一个是</a:t>
            </a:r>
            <a:r>
              <a:rPr lang="en-US" altLang="zh-CN" dirty="0"/>
              <a:t>D</a:t>
            </a:r>
            <a:r>
              <a:rPr lang="zh-CN" altLang="en-US" dirty="0"/>
              <a:t>锁存器，只要时钟为高电平，输出即等于输入。</a:t>
            </a: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第二个是上升沿触发，只有在时钟上升沿出现的信号才会被采样输出。</a:t>
            </a: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第三个是下降沿触发，只有在时钟下降沿出现的信号才会被采样输出。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7CD2BA-760A-4EB5-86A5-8982608C1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37" y="2964131"/>
            <a:ext cx="2561708" cy="3410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7E13F6-D918-46B0-BCF1-18AFD7C8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43" y="2991345"/>
            <a:ext cx="7779170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寄存器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19545" y="4149436"/>
            <a:ext cx="11218186" cy="230035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将</a:t>
            </a:r>
            <a:r>
              <a:rPr lang="en-US" altLang="zh-CN" i="1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D</a:t>
            </a:r>
            <a:r>
              <a:rPr lang="zh-CN" altLang="en-US" dirty="0"/>
              <a:t>触发器并行连接，即可构成一个</a:t>
            </a:r>
            <a:r>
              <a:rPr lang="en-US" altLang="zh-CN" i="1" dirty="0"/>
              <a:t>n</a:t>
            </a:r>
            <a:r>
              <a:rPr lang="zh-CN" altLang="en-US" dirty="0"/>
              <a:t>位的寄存器</a:t>
            </a: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在同一个时刻 </a:t>
            </a:r>
            <a:r>
              <a:rPr lang="en-US" altLang="zh-CN" dirty="0"/>
              <a:t>(</a:t>
            </a:r>
            <a:r>
              <a:rPr lang="zh-CN" altLang="en-US" dirty="0"/>
              <a:t>时钟上升沿</a:t>
            </a:r>
            <a:r>
              <a:rPr lang="en-US" altLang="zh-CN" dirty="0"/>
              <a:t>)</a:t>
            </a:r>
            <a:r>
              <a:rPr lang="zh-CN" altLang="en-US" dirty="0"/>
              <a:t>，输出信号的每一位被更新为对应的输入信号，输出是同步的。</a:t>
            </a: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两个控制信号</a:t>
            </a:r>
            <a:r>
              <a:rPr lang="en-US" altLang="zh-CN" dirty="0"/>
              <a:t>Clear</a:t>
            </a:r>
            <a:r>
              <a:rPr lang="zh-CN" altLang="en-US" dirty="0"/>
              <a:t>和</a:t>
            </a:r>
            <a:r>
              <a:rPr lang="en-US" altLang="zh-CN" dirty="0"/>
              <a:t>Load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Clear=1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有效</a:t>
            </a:r>
            <a:r>
              <a:rPr lang="en-US" altLang="zh-CN" dirty="0"/>
              <a:t>) </a:t>
            </a:r>
            <a:r>
              <a:rPr lang="zh-CN" altLang="en-US" dirty="0"/>
              <a:t>时，寄存器所有输出位均为</a:t>
            </a:r>
            <a:r>
              <a:rPr lang="en-US" altLang="zh-CN" dirty="0"/>
              <a:t>0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Load=1 (</a:t>
            </a:r>
            <a:r>
              <a:rPr lang="zh-CN" altLang="en-US" dirty="0"/>
              <a:t>有效</a:t>
            </a:r>
            <a:r>
              <a:rPr lang="en-US" altLang="zh-CN" dirty="0"/>
              <a:t>) </a:t>
            </a:r>
            <a:r>
              <a:rPr lang="zh-CN" altLang="en-US" dirty="0"/>
              <a:t>时，寄存器才会在 </a:t>
            </a:r>
            <a:r>
              <a:rPr lang="en-US" altLang="zh-CN" dirty="0" err="1"/>
              <a:t>Clk</a:t>
            </a:r>
            <a:r>
              <a:rPr lang="en-US" altLang="zh-CN" dirty="0"/>
              <a:t> </a:t>
            </a:r>
            <a:r>
              <a:rPr lang="zh-CN" altLang="en-US" dirty="0"/>
              <a:t>上升沿进行更新，否则不变。</a:t>
            </a:r>
            <a:endParaRPr lang="en-US" altLang="zh-CN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29703" name="矩形 7"/>
          <p:cNvSpPr>
            <a:spLocks noChangeArrowheads="1"/>
          </p:cNvSpPr>
          <p:nvPr/>
        </p:nvSpPr>
        <p:spPr bwMode="auto">
          <a:xfrm>
            <a:off x="9368568" y="832147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寄存器电路结构图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9FAD8E-BF7D-4306-B1E8-E0BFC9BCE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446" y="701947"/>
            <a:ext cx="8386784" cy="34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寄存器</a:t>
            </a:r>
            <a:endParaRPr lang="zh-CN" altLang="en-US" dirty="0"/>
          </a:p>
        </p:txBody>
      </p:sp>
      <p:pic>
        <p:nvPicPr>
          <p:cNvPr id="29705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5" y="4010891"/>
            <a:ext cx="4576374" cy="242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矩形 10"/>
          <p:cNvSpPr>
            <a:spLocks noChangeArrowheads="1"/>
          </p:cNvSpPr>
          <p:nvPr/>
        </p:nvSpPr>
        <p:spPr bwMode="auto">
          <a:xfrm>
            <a:off x="7670749" y="4291695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控制信号功能说明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07" name="矩形 11"/>
          <p:cNvSpPr>
            <a:spLocks noChangeArrowheads="1"/>
          </p:cNvSpPr>
          <p:nvPr/>
        </p:nvSpPr>
        <p:spPr bwMode="auto">
          <a:xfrm>
            <a:off x="2058388" y="364155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寄存器符号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7BE12C4-EB45-43F9-BFBE-C5F045539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46890"/>
              </p:ext>
            </p:extLst>
          </p:nvPr>
        </p:nvGraphicFramePr>
        <p:xfrm>
          <a:off x="5471209" y="4810028"/>
          <a:ext cx="6067074" cy="13677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234">
                  <a:extLst>
                    <a:ext uri="{9D8B030D-6E8A-4147-A177-3AD203B41FA5}">
                      <a16:colId xmlns:a16="http://schemas.microsoft.com/office/drawing/2014/main" val="2310710185"/>
                    </a:ext>
                  </a:extLst>
                </a:gridCol>
                <a:gridCol w="960234">
                  <a:extLst>
                    <a:ext uri="{9D8B030D-6E8A-4147-A177-3AD203B41FA5}">
                      <a16:colId xmlns:a16="http://schemas.microsoft.com/office/drawing/2014/main" val="3800207233"/>
                    </a:ext>
                  </a:extLst>
                </a:gridCol>
                <a:gridCol w="4146606">
                  <a:extLst>
                    <a:ext uri="{9D8B030D-6E8A-4147-A177-3AD203B41FA5}">
                      <a16:colId xmlns:a16="http://schemas.microsoft.com/office/drawing/2014/main" val="3456512730"/>
                    </a:ext>
                  </a:extLst>
                </a:gridCol>
              </a:tblGrid>
              <a:tr h="3653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Clear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Load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</a:t>
                      </a:r>
                      <a:endParaRPr lang="zh-CN" sz="2000" i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21837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Reset register to zero asynchronously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0731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change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660606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Load in </a:t>
                      </a: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value at rise clock edge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54826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F8AE3684-B4E7-4BE1-B35F-4580064C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65" y="680209"/>
            <a:ext cx="8102624" cy="33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1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1DE78-7694-432C-B3E4-85126758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BBF768-0A47-45FF-A415-48886A831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时序逻辑电路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锁存器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锁存器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触发器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寄存器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有限状态机</a:t>
            </a:r>
            <a:endParaRPr lang="en-US" altLang="zh-CN" dirty="0"/>
          </a:p>
          <a:p>
            <a:pPr lvl="1"/>
            <a:r>
              <a:rPr lang="zh-CN" altLang="en-US" dirty="0"/>
              <a:t>状态图</a:t>
            </a:r>
            <a:endParaRPr lang="en-US" altLang="zh-CN" dirty="0"/>
          </a:p>
          <a:p>
            <a:pPr lvl="1"/>
            <a:r>
              <a:rPr lang="zh-CN" altLang="en-US" dirty="0"/>
              <a:t>有限状态机分析</a:t>
            </a:r>
            <a:endParaRPr lang="en-US" altLang="zh-CN" dirty="0"/>
          </a:p>
          <a:p>
            <a:pPr lvl="1"/>
            <a:r>
              <a:rPr lang="zh-CN" altLang="en-US" dirty="0"/>
              <a:t>有限状态机综合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18E20B-FDF8-4B97-8A35-EFEEB15F7CE6}"/>
              </a:ext>
            </a:extLst>
          </p:cNvPr>
          <p:cNvSpPr txBox="1"/>
          <p:nvPr/>
        </p:nvSpPr>
        <p:spPr>
          <a:xfrm>
            <a:off x="2814221" y="2290016"/>
            <a:ext cx="646331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</a:p>
        </p:txBody>
      </p:sp>
      <p:pic>
        <p:nvPicPr>
          <p:cNvPr id="72710" name="Picture 6" descr="See the source image">
            <a:extLst>
              <a:ext uri="{FF2B5EF4-FFF2-40B4-BE49-F238E27FC236}">
                <a16:creationId xmlns:a16="http://schemas.microsoft.com/office/drawing/2014/main" id="{64973F71-44D4-4A09-A064-B2DB1F78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062" y="2703442"/>
            <a:ext cx="3531094" cy="35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5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7C26B-7E33-421A-B9AC-DF795D12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AF7216D-FEC7-4CBD-940E-F97BFCB79623}"/>
              </a:ext>
            </a:extLst>
          </p:cNvPr>
          <p:cNvGrpSpPr>
            <a:grpSpLocks noChangeAspect="1"/>
          </p:cNvGrpSpPr>
          <p:nvPr/>
        </p:nvGrpSpPr>
        <p:grpSpPr>
          <a:xfrm>
            <a:off x="739451" y="1338424"/>
            <a:ext cx="10698444" cy="4902481"/>
            <a:chOff x="-1353088" y="1245779"/>
            <a:chExt cx="11451224" cy="524743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F46D40E-C51E-4020-8157-48544E9BEFF6}"/>
                </a:ext>
              </a:extLst>
            </p:cNvPr>
            <p:cNvGrpSpPr/>
            <p:nvPr/>
          </p:nvGrpSpPr>
          <p:grpSpPr>
            <a:xfrm>
              <a:off x="7390300" y="1625986"/>
              <a:ext cx="2707836" cy="658771"/>
              <a:chOff x="7333886" y="1729154"/>
              <a:chExt cx="2707836" cy="658771"/>
            </a:xfrm>
          </p:grpSpPr>
          <p:sp>
            <p:nvSpPr>
              <p:cNvPr id="138" name="椭圆形标注 67">
                <a:extLst>
                  <a:ext uri="{FF2B5EF4-FFF2-40B4-BE49-F238E27FC236}">
                    <a16:creationId xmlns:a16="http://schemas.microsoft.com/office/drawing/2014/main" id="{CCFF9244-1B0E-467B-9482-F70EC9499427}"/>
                  </a:ext>
                </a:extLst>
              </p:cNvPr>
              <p:cNvSpPr/>
              <p:nvPr/>
            </p:nvSpPr>
            <p:spPr>
              <a:xfrm>
                <a:off x="7333886" y="1729154"/>
                <a:ext cx="2707836" cy="658771"/>
              </a:xfrm>
              <a:prstGeom prst="wedgeEllipseCallout">
                <a:avLst>
                  <a:gd name="adj1" fmla="val -12703"/>
                  <a:gd name="adj2" fmla="val 104734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66ED5E84-4CB2-43F7-A562-29CD921BC962}"/>
                  </a:ext>
                </a:extLst>
              </p:cNvPr>
              <p:cNvSpPr txBox="1"/>
              <p:nvPr/>
            </p:nvSpPr>
            <p:spPr>
              <a:xfrm>
                <a:off x="7352742" y="1852036"/>
                <a:ext cx="2670123" cy="395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1 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信息与信息技术概述</a:t>
                </a: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6C3DC04-4C2F-4F45-B881-70CA9190CD32}"/>
                </a:ext>
              </a:extLst>
            </p:cNvPr>
            <p:cNvGrpSpPr/>
            <p:nvPr/>
          </p:nvGrpSpPr>
          <p:grpSpPr>
            <a:xfrm>
              <a:off x="-1353088" y="1739709"/>
              <a:ext cx="3622682" cy="1295002"/>
              <a:chOff x="-1409502" y="1842877"/>
              <a:chExt cx="3622682" cy="1295002"/>
            </a:xfrm>
          </p:grpSpPr>
          <p:sp>
            <p:nvSpPr>
              <p:cNvPr id="135" name="椭圆形标注 5">
                <a:extLst>
                  <a:ext uri="{FF2B5EF4-FFF2-40B4-BE49-F238E27FC236}">
                    <a16:creationId xmlns:a16="http://schemas.microsoft.com/office/drawing/2014/main" id="{57B665D3-E8CB-497F-A2E3-6D923C0493BC}"/>
                  </a:ext>
                </a:extLst>
              </p:cNvPr>
              <p:cNvSpPr/>
              <p:nvPr/>
            </p:nvSpPr>
            <p:spPr>
              <a:xfrm>
                <a:off x="304242" y="1842877"/>
                <a:ext cx="1908938" cy="719803"/>
              </a:xfrm>
              <a:prstGeom prst="wedgeEllipseCallout">
                <a:avLst>
                  <a:gd name="adj1" fmla="val 56888"/>
                  <a:gd name="adj2" fmla="val 84209"/>
                </a:avLst>
              </a:prstGeom>
              <a:solidFill>
                <a:schemeClr val="bg1"/>
              </a:solidFill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AA972F67-BDC1-4CF0-A6E9-AAD6DC96CFC8}"/>
                  </a:ext>
                </a:extLst>
              </p:cNvPr>
              <p:cNvSpPr txBox="1"/>
              <p:nvPr/>
            </p:nvSpPr>
            <p:spPr>
              <a:xfrm>
                <a:off x="392751" y="1970909"/>
                <a:ext cx="1742077" cy="39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 </a:t>
                </a:r>
                <a:r>
                  <a:rPr lang="zh-CN" altLang="en-US" b="1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信号与数据</a:t>
                </a:r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EB583B49-A1D1-47DA-927A-B112203C3760}"/>
                  </a:ext>
                </a:extLst>
              </p:cNvPr>
              <p:cNvSpPr txBox="1"/>
              <p:nvPr/>
            </p:nvSpPr>
            <p:spPr>
              <a:xfrm>
                <a:off x="-1409502" y="1888947"/>
                <a:ext cx="1547218" cy="1248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2.1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时域和频域</a:t>
                </a:r>
                <a:endParaRPr lang="en-US" altLang="zh-CN" sz="1600" dirty="0">
                  <a:solidFill>
                    <a:schemeClr val="accent5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2.2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模拟和数字</a:t>
                </a:r>
                <a:endParaRPr lang="en-US" altLang="zh-CN" sz="1600" dirty="0">
                  <a:solidFill>
                    <a:schemeClr val="accent5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2.3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编码和调制</a:t>
                </a:r>
                <a:endParaRPr lang="en-US" altLang="zh-CN" sz="1600" dirty="0">
                  <a:solidFill>
                    <a:schemeClr val="accent5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2.4 </a:t>
                </a:r>
                <a:r>
                  <a:rPr lang="zh-CN" altLang="en-US" sz="1600" dirty="0">
                    <a:solidFill>
                      <a:schemeClr val="accent5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场与波</a:t>
                </a: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86B7A5F6-6694-4D7F-B4E5-EC9C07990DFE}"/>
                </a:ext>
              </a:extLst>
            </p:cNvPr>
            <p:cNvGrpSpPr/>
            <p:nvPr/>
          </p:nvGrpSpPr>
          <p:grpSpPr>
            <a:xfrm>
              <a:off x="6621323" y="3598802"/>
              <a:ext cx="1795797" cy="1373935"/>
              <a:chOff x="6564909" y="3701970"/>
              <a:chExt cx="1795797" cy="1373935"/>
            </a:xfrm>
          </p:grpSpPr>
          <p:sp>
            <p:nvSpPr>
              <p:cNvPr id="132" name="椭圆形标注 71">
                <a:extLst>
                  <a:ext uri="{FF2B5EF4-FFF2-40B4-BE49-F238E27FC236}">
                    <a16:creationId xmlns:a16="http://schemas.microsoft.com/office/drawing/2014/main" id="{4DDAFF29-3C21-4EBB-8A7E-14F2583D7889}"/>
                  </a:ext>
                </a:extLst>
              </p:cNvPr>
              <p:cNvSpPr/>
              <p:nvPr/>
            </p:nvSpPr>
            <p:spPr>
              <a:xfrm>
                <a:off x="6564909" y="3701970"/>
                <a:ext cx="1795797" cy="666893"/>
              </a:xfrm>
              <a:prstGeom prst="wedgeEllipseCallout">
                <a:avLst>
                  <a:gd name="adj1" fmla="val -75468"/>
                  <a:gd name="adj2" fmla="val -23607"/>
                </a:avLst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237DC4FF-34BA-43D9-8CB9-F1C0EA48C350}"/>
                  </a:ext>
                </a:extLst>
              </p:cNvPr>
              <p:cNvSpPr txBox="1"/>
              <p:nvPr/>
            </p:nvSpPr>
            <p:spPr>
              <a:xfrm>
                <a:off x="6661185" y="3819466"/>
                <a:ext cx="1535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5 </a:t>
                </a:r>
                <a:r>
                  <a:rPr lang="zh-CN" altLang="en-US" b="1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互联与计算</a:t>
                </a:r>
              </a:p>
            </p:txBody>
          </p:sp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3EE97CBE-A107-4E22-9106-5135B8F0F01E}"/>
                  </a:ext>
                </a:extLst>
              </p:cNvPr>
              <p:cNvSpPr txBox="1"/>
              <p:nvPr/>
            </p:nvSpPr>
            <p:spPr>
              <a:xfrm>
                <a:off x="6626659" y="4392641"/>
                <a:ext cx="1540806" cy="683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5.1 </a:t>
                </a:r>
                <a:r>
                  <a:rPr lang="zh-CN" altLang="en-US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通信与网络</a:t>
                </a:r>
                <a:endParaRPr lang="en-US" altLang="zh-CN" sz="1600" dirty="0">
                  <a:solidFill>
                    <a:schemeClr val="accent4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5.2 </a:t>
                </a:r>
                <a:r>
                  <a:rPr lang="zh-CN" altLang="en-US" sz="1600" dirty="0">
                    <a:solidFill>
                      <a:schemeClr val="accent4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感知与计算</a:t>
                </a:r>
                <a:endParaRPr lang="en-US" altLang="zh-CN" sz="1600" dirty="0">
                  <a:solidFill>
                    <a:schemeClr val="accent4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90FDF0DB-C0B6-4534-B144-3CA9CA4D6210}"/>
                </a:ext>
              </a:extLst>
            </p:cNvPr>
            <p:cNvGrpSpPr/>
            <p:nvPr/>
          </p:nvGrpSpPr>
          <p:grpSpPr>
            <a:xfrm>
              <a:off x="117593" y="4195474"/>
              <a:ext cx="2532857" cy="1734889"/>
              <a:chOff x="61179" y="4298642"/>
              <a:chExt cx="2532857" cy="1734889"/>
            </a:xfrm>
          </p:grpSpPr>
          <p:sp>
            <p:nvSpPr>
              <p:cNvPr id="129" name="椭圆形标注 73">
                <a:extLst>
                  <a:ext uri="{FF2B5EF4-FFF2-40B4-BE49-F238E27FC236}">
                    <a16:creationId xmlns:a16="http://schemas.microsoft.com/office/drawing/2014/main" id="{E3972ED4-F025-480C-B17A-F03881543F4C}"/>
                  </a:ext>
                </a:extLst>
              </p:cNvPr>
              <p:cNvSpPr/>
              <p:nvPr/>
            </p:nvSpPr>
            <p:spPr>
              <a:xfrm>
                <a:off x="61179" y="4298642"/>
                <a:ext cx="2402605" cy="653320"/>
              </a:xfrm>
              <a:prstGeom prst="wedgeEllipseCallout">
                <a:avLst>
                  <a:gd name="adj1" fmla="val 62519"/>
                  <a:gd name="adj2" fmla="val -66603"/>
                </a:avLst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6FAC936-C6C7-4F62-8AB9-9191BD443B54}"/>
                  </a:ext>
                </a:extLst>
              </p:cNvPr>
              <p:cNvSpPr txBox="1"/>
              <p:nvPr/>
            </p:nvSpPr>
            <p:spPr>
              <a:xfrm>
                <a:off x="189092" y="4403091"/>
                <a:ext cx="20040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 </a:t>
                </a:r>
                <a:r>
                  <a:rPr lang="zh-CN" altLang="en-US" b="1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电子器件与电路</a:t>
                </a:r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30E71208-E638-41B2-B367-203C714BB257}"/>
                  </a:ext>
                </a:extLst>
              </p:cNvPr>
              <p:cNvSpPr txBox="1"/>
              <p:nvPr/>
            </p:nvSpPr>
            <p:spPr>
              <a:xfrm>
                <a:off x="61179" y="5012976"/>
                <a:ext cx="2532857" cy="1020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3.1 </a:t>
                </a:r>
                <a:r>
                  <a:rPr lang="zh-CN" altLang="en-US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电路模型和基本定律</a:t>
                </a:r>
                <a:endParaRPr lang="en-US" altLang="zh-CN" sz="1600" dirty="0">
                  <a:solidFill>
                    <a:schemeClr val="accent6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3.2 </a:t>
                </a:r>
                <a:r>
                  <a:rPr lang="zh-CN" altLang="en-US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晶体管</a:t>
                </a:r>
                <a:endParaRPr lang="en-US" altLang="zh-CN" sz="1600" dirty="0">
                  <a:solidFill>
                    <a:schemeClr val="accent6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3.3 </a:t>
                </a:r>
                <a:r>
                  <a:rPr lang="zh-CN" altLang="en-US" sz="1600" dirty="0">
                    <a:solidFill>
                      <a:schemeClr val="accent6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集成电路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A4FBCCA-FD75-4DA1-9D74-68B5BF175172}"/>
                </a:ext>
              </a:extLst>
            </p:cNvPr>
            <p:cNvGrpSpPr/>
            <p:nvPr/>
          </p:nvGrpSpPr>
          <p:grpSpPr>
            <a:xfrm>
              <a:off x="3407321" y="4592081"/>
              <a:ext cx="2771353" cy="1901133"/>
              <a:chOff x="3337031" y="4758749"/>
              <a:chExt cx="2771353" cy="1901133"/>
            </a:xfrm>
          </p:grpSpPr>
          <p:sp>
            <p:nvSpPr>
              <p:cNvPr id="126" name="椭圆形标注 75">
                <a:extLst>
                  <a:ext uri="{FF2B5EF4-FFF2-40B4-BE49-F238E27FC236}">
                    <a16:creationId xmlns:a16="http://schemas.microsoft.com/office/drawing/2014/main" id="{D931C4F8-8423-42EF-BBFC-4B9A926F56B0}"/>
                  </a:ext>
                </a:extLst>
              </p:cNvPr>
              <p:cNvSpPr/>
              <p:nvPr/>
            </p:nvSpPr>
            <p:spPr>
              <a:xfrm>
                <a:off x="3438094" y="4758749"/>
                <a:ext cx="2347267" cy="574815"/>
              </a:xfrm>
              <a:prstGeom prst="wedgeEllipseCallout">
                <a:avLst>
                  <a:gd name="adj1" fmla="val 8703"/>
                  <a:gd name="adj2" fmla="val -96308"/>
                </a:avLst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799EFE93-11CC-4913-94E2-C8D05743852A}"/>
                  </a:ext>
                </a:extLst>
              </p:cNvPr>
              <p:cNvSpPr txBox="1"/>
              <p:nvPr/>
            </p:nvSpPr>
            <p:spPr>
              <a:xfrm>
                <a:off x="3554341" y="4859101"/>
                <a:ext cx="2010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 </a:t>
                </a:r>
                <a:r>
                  <a:rPr lang="zh-CN" altLang="en-US" b="1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逻辑与数字系统</a:t>
                </a:r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B371AB1A-29DB-49D4-9515-14610865EFF0}"/>
                  </a:ext>
                </a:extLst>
              </p:cNvPr>
              <p:cNvSpPr txBox="1"/>
              <p:nvPr/>
            </p:nvSpPr>
            <p:spPr>
              <a:xfrm>
                <a:off x="3337031" y="5323071"/>
                <a:ext cx="2771353" cy="133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4.1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数字逻辑和电路</a:t>
                </a:r>
                <a:endParaRPr lang="en-US" altLang="zh-CN" sz="1600" dirty="0">
                  <a:solidFill>
                    <a:schemeClr val="accent3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4.2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时序逻辑和有限状态机</a:t>
                </a:r>
                <a:endParaRPr lang="en-US" altLang="zh-CN" sz="1600" dirty="0">
                  <a:solidFill>
                    <a:schemeClr val="accent3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4.3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计算机和微处理器</a:t>
                </a:r>
                <a:endParaRPr lang="en-US" altLang="zh-CN" sz="1600" dirty="0">
                  <a:solidFill>
                    <a:schemeClr val="accent3"/>
                  </a:solidFill>
                  <a:latin typeface="Georgia" panose="02040502050405020303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4.4 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嵌入式系统和</a:t>
                </a:r>
                <a:r>
                  <a:rPr lang="en-US" altLang="zh-CN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EDA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Georgia" panose="02040502050405020303" pitchFamily="18" charset="0"/>
                    <a:ea typeface="微软雅黑" panose="020B0503020204020204" pitchFamily="34" charset="-122"/>
                  </a:rPr>
                  <a:t>技术</a:t>
                </a:r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2ED8B9C-8E7F-4D34-81E3-BCB0E0511145}"/>
                </a:ext>
              </a:extLst>
            </p:cNvPr>
            <p:cNvSpPr txBox="1"/>
            <p:nvPr/>
          </p:nvSpPr>
          <p:spPr>
            <a:xfrm>
              <a:off x="7621587" y="5443007"/>
              <a:ext cx="2245260" cy="7488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6 </a:t>
              </a:r>
              <a:r>
                <a:rPr lang="zh-CN" altLang="en-US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专业与课程导引</a:t>
              </a:r>
              <a:endParaRPr lang="en-US" altLang="zh-CN" b="1" dirty="0">
                <a:solidFill>
                  <a:srgbClr val="00B0F0"/>
                </a:solidFill>
                <a:latin typeface="Georgia" panose="02040502050405020303" pitchFamily="18" charset="0"/>
                <a:ea typeface="微软雅黑" panose="020B0503020204020204" pitchFamily="34" charset="-122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7 </a:t>
              </a:r>
              <a:r>
                <a:rPr lang="zh-CN" altLang="en-US" b="1" dirty="0">
                  <a:solidFill>
                    <a:srgbClr val="00B0F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课程总结</a:t>
              </a: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827AE498-CC15-4B18-8BB4-7F44A322D372}"/>
                </a:ext>
              </a:extLst>
            </p:cNvPr>
            <p:cNvCxnSpPr/>
            <p:nvPr/>
          </p:nvCxnSpPr>
          <p:spPr>
            <a:xfrm flipV="1">
              <a:off x="5313404" y="305475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6D9D68F-28ED-4AB5-AF05-A59E2A0AFEBD}"/>
                </a:ext>
              </a:extLst>
            </p:cNvPr>
            <p:cNvCxnSpPr/>
            <p:nvPr/>
          </p:nvCxnSpPr>
          <p:spPr>
            <a:xfrm>
              <a:off x="2906855" y="226847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0A9C8D41-B0F3-4ED8-A414-1953EE2A7B10}"/>
                </a:ext>
              </a:extLst>
            </p:cNvPr>
            <p:cNvCxnSpPr/>
            <p:nvPr/>
          </p:nvCxnSpPr>
          <p:spPr>
            <a:xfrm>
              <a:off x="3407321" y="2269587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23306781-2F09-4A1E-A79F-04A8FB836BDC}"/>
                </a:ext>
              </a:extLst>
            </p:cNvPr>
            <p:cNvCxnSpPr/>
            <p:nvPr/>
          </p:nvCxnSpPr>
          <p:spPr>
            <a:xfrm>
              <a:off x="3915543" y="226847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3BF88F82-DE8A-4B2E-B9EB-0FB016EA061B}"/>
                </a:ext>
              </a:extLst>
            </p:cNvPr>
            <p:cNvCxnSpPr/>
            <p:nvPr/>
          </p:nvCxnSpPr>
          <p:spPr>
            <a:xfrm flipH="1">
              <a:off x="4414196" y="2268472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84" name="五边形 77">
              <a:extLst>
                <a:ext uri="{FF2B5EF4-FFF2-40B4-BE49-F238E27FC236}">
                  <a16:creationId xmlns:a16="http://schemas.microsoft.com/office/drawing/2014/main" id="{51C1C181-5D35-4AFC-BB29-1B2D9442CDA6}"/>
                </a:ext>
              </a:extLst>
            </p:cNvPr>
            <p:cNvSpPr/>
            <p:nvPr/>
          </p:nvSpPr>
          <p:spPr>
            <a:xfrm rot="5400000">
              <a:off x="2369387" y="1611190"/>
              <a:ext cx="1080000" cy="3600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chemeClr val="accent2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85" name="TextBox 129">
              <a:extLst>
                <a:ext uri="{FF2B5EF4-FFF2-40B4-BE49-F238E27FC236}">
                  <a16:creationId xmlns:a16="http://schemas.microsoft.com/office/drawing/2014/main" id="{7D423994-272C-4041-B67D-C9E2621B798B}"/>
                </a:ext>
              </a:extLst>
            </p:cNvPr>
            <p:cNvSpPr txBox="1"/>
            <p:nvPr/>
          </p:nvSpPr>
          <p:spPr>
            <a:xfrm>
              <a:off x="2708600" y="130167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采</a:t>
              </a: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集</a:t>
              </a:r>
            </a:p>
          </p:txBody>
        </p:sp>
        <p:sp>
          <p:nvSpPr>
            <p:cNvPr id="86" name="五边形 130">
              <a:extLst>
                <a:ext uri="{FF2B5EF4-FFF2-40B4-BE49-F238E27FC236}">
                  <a16:creationId xmlns:a16="http://schemas.microsoft.com/office/drawing/2014/main" id="{376C5BC7-7672-48F6-AA63-5D5C5DE28078}"/>
                </a:ext>
              </a:extLst>
            </p:cNvPr>
            <p:cNvSpPr/>
            <p:nvPr/>
          </p:nvSpPr>
          <p:spPr>
            <a:xfrm rot="5400000">
              <a:off x="3377387" y="1611190"/>
              <a:ext cx="1080000" cy="360000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87" name="TextBox 131">
              <a:extLst>
                <a:ext uri="{FF2B5EF4-FFF2-40B4-BE49-F238E27FC236}">
                  <a16:creationId xmlns:a16="http://schemas.microsoft.com/office/drawing/2014/main" id="{F9E06EDC-D4F9-4DE0-B348-1ECCF85555FF}"/>
                </a:ext>
              </a:extLst>
            </p:cNvPr>
            <p:cNvSpPr txBox="1"/>
            <p:nvPr/>
          </p:nvSpPr>
          <p:spPr>
            <a:xfrm>
              <a:off x="3711708" y="130167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变</a:t>
              </a: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换</a:t>
              </a:r>
            </a:p>
          </p:txBody>
        </p:sp>
        <p:sp>
          <p:nvSpPr>
            <p:cNvPr id="88" name="五边形 132">
              <a:extLst>
                <a:ext uri="{FF2B5EF4-FFF2-40B4-BE49-F238E27FC236}">
                  <a16:creationId xmlns:a16="http://schemas.microsoft.com/office/drawing/2014/main" id="{9EE3BA61-FB76-4244-93D4-37786AB6E78E}"/>
                </a:ext>
              </a:extLst>
            </p:cNvPr>
            <p:cNvSpPr/>
            <p:nvPr/>
          </p:nvSpPr>
          <p:spPr>
            <a:xfrm rot="5400000">
              <a:off x="2873387" y="1611190"/>
              <a:ext cx="1080000" cy="3600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89" name="TextBox 133">
              <a:extLst>
                <a:ext uri="{FF2B5EF4-FFF2-40B4-BE49-F238E27FC236}">
                  <a16:creationId xmlns:a16="http://schemas.microsoft.com/office/drawing/2014/main" id="{779F0366-25C1-4634-B3CE-5814DFD56A15}"/>
                </a:ext>
              </a:extLst>
            </p:cNvPr>
            <p:cNvSpPr txBox="1"/>
            <p:nvPr/>
          </p:nvSpPr>
          <p:spPr>
            <a:xfrm>
              <a:off x="3213048" y="1301680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传</a:t>
              </a: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输</a:t>
              </a:r>
            </a:p>
          </p:txBody>
        </p:sp>
        <p:sp>
          <p:nvSpPr>
            <p:cNvPr id="90" name="五边形 134">
              <a:extLst>
                <a:ext uri="{FF2B5EF4-FFF2-40B4-BE49-F238E27FC236}">
                  <a16:creationId xmlns:a16="http://schemas.microsoft.com/office/drawing/2014/main" id="{DBB7A93C-E293-48DF-896C-46C520E43F51}"/>
                </a:ext>
              </a:extLst>
            </p:cNvPr>
            <p:cNvSpPr/>
            <p:nvPr/>
          </p:nvSpPr>
          <p:spPr>
            <a:xfrm rot="5400000">
              <a:off x="3872761" y="1611190"/>
              <a:ext cx="1080000" cy="36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91" name="TextBox 135">
              <a:extLst>
                <a:ext uri="{FF2B5EF4-FFF2-40B4-BE49-F238E27FC236}">
                  <a16:creationId xmlns:a16="http://schemas.microsoft.com/office/drawing/2014/main" id="{1BB7A923-7B66-4AB0-879A-93EAD00304C2}"/>
                </a:ext>
              </a:extLst>
            </p:cNvPr>
            <p:cNvSpPr txBox="1"/>
            <p:nvPr/>
          </p:nvSpPr>
          <p:spPr>
            <a:xfrm>
              <a:off x="4209976" y="1301680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存</a:t>
              </a: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储</a:t>
              </a:r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1EBBDDA-EC55-4A4E-AC25-DE01C3DC4F79}"/>
                </a:ext>
              </a:extLst>
            </p:cNvPr>
            <p:cNvCxnSpPr/>
            <p:nvPr/>
          </p:nvCxnSpPr>
          <p:spPr>
            <a:xfrm>
              <a:off x="5133961" y="2263061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EA98637F-CD20-4811-B3FD-DCAAA2BA5DC5}"/>
                </a:ext>
              </a:extLst>
            </p:cNvPr>
            <p:cNvCxnSpPr/>
            <p:nvPr/>
          </p:nvCxnSpPr>
          <p:spPr>
            <a:xfrm>
              <a:off x="5634427" y="2264176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6DE30A81-0670-4AC7-9E32-F5FAC0976FA2}"/>
                </a:ext>
              </a:extLst>
            </p:cNvPr>
            <p:cNvCxnSpPr/>
            <p:nvPr/>
          </p:nvCxnSpPr>
          <p:spPr>
            <a:xfrm>
              <a:off x="6142649" y="2263061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36DEA42-0E48-4C5A-8EA0-0F722616CD96}"/>
                </a:ext>
              </a:extLst>
            </p:cNvPr>
            <p:cNvCxnSpPr/>
            <p:nvPr/>
          </p:nvCxnSpPr>
          <p:spPr>
            <a:xfrm flipH="1">
              <a:off x="6641302" y="2263061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sp>
          <p:nvSpPr>
            <p:cNvPr id="96" name="五边形 144">
              <a:extLst>
                <a:ext uri="{FF2B5EF4-FFF2-40B4-BE49-F238E27FC236}">
                  <a16:creationId xmlns:a16="http://schemas.microsoft.com/office/drawing/2014/main" id="{B0D204BB-29A1-4909-896B-EF9EFA7B6701}"/>
                </a:ext>
              </a:extLst>
            </p:cNvPr>
            <p:cNvSpPr/>
            <p:nvPr/>
          </p:nvSpPr>
          <p:spPr>
            <a:xfrm rot="5400000">
              <a:off x="5604493" y="1605779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97" name="TextBox 145">
              <a:extLst>
                <a:ext uri="{FF2B5EF4-FFF2-40B4-BE49-F238E27FC236}">
                  <a16:creationId xmlns:a16="http://schemas.microsoft.com/office/drawing/2014/main" id="{066B4102-9041-4C24-B15A-CF9223E1D246}"/>
                </a:ext>
              </a:extLst>
            </p:cNvPr>
            <p:cNvSpPr txBox="1"/>
            <p:nvPr/>
          </p:nvSpPr>
          <p:spPr>
            <a:xfrm>
              <a:off x="5938814" y="1296268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利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用</a:t>
              </a:r>
            </a:p>
          </p:txBody>
        </p:sp>
        <p:sp>
          <p:nvSpPr>
            <p:cNvPr id="98" name="五边形 146">
              <a:extLst>
                <a:ext uri="{FF2B5EF4-FFF2-40B4-BE49-F238E27FC236}">
                  <a16:creationId xmlns:a16="http://schemas.microsoft.com/office/drawing/2014/main" id="{8FD184CE-1C9A-4C77-AE1A-D77A861196F0}"/>
                </a:ext>
              </a:extLst>
            </p:cNvPr>
            <p:cNvSpPr/>
            <p:nvPr/>
          </p:nvSpPr>
          <p:spPr>
            <a:xfrm rot="5400000">
              <a:off x="5100493" y="1605779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99" name="TextBox 147">
              <a:extLst>
                <a:ext uri="{FF2B5EF4-FFF2-40B4-BE49-F238E27FC236}">
                  <a16:creationId xmlns:a16="http://schemas.microsoft.com/office/drawing/2014/main" id="{ADE4FBD4-3104-4CD1-9973-C51B7B1CA3B5}"/>
                </a:ext>
              </a:extLst>
            </p:cNvPr>
            <p:cNvSpPr txBox="1"/>
            <p:nvPr/>
          </p:nvSpPr>
          <p:spPr>
            <a:xfrm>
              <a:off x="5440154" y="129626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处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理</a:t>
              </a:r>
            </a:p>
          </p:txBody>
        </p:sp>
        <p:sp>
          <p:nvSpPr>
            <p:cNvPr id="100" name="五边形 148">
              <a:extLst>
                <a:ext uri="{FF2B5EF4-FFF2-40B4-BE49-F238E27FC236}">
                  <a16:creationId xmlns:a16="http://schemas.microsoft.com/office/drawing/2014/main" id="{3468C332-85CE-4749-B5DB-EFA6E8E698AF}"/>
                </a:ext>
              </a:extLst>
            </p:cNvPr>
            <p:cNvSpPr/>
            <p:nvPr/>
          </p:nvSpPr>
          <p:spPr>
            <a:xfrm rot="5400000">
              <a:off x="6099867" y="1605779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01" name="TextBox 149">
              <a:extLst>
                <a:ext uri="{FF2B5EF4-FFF2-40B4-BE49-F238E27FC236}">
                  <a16:creationId xmlns:a16="http://schemas.microsoft.com/office/drawing/2014/main" id="{CEBD928E-0E16-44A1-A73D-06F6E5A0BE7E}"/>
                </a:ext>
              </a:extLst>
            </p:cNvPr>
            <p:cNvSpPr txBox="1"/>
            <p:nvPr/>
          </p:nvSpPr>
          <p:spPr>
            <a:xfrm>
              <a:off x="6444397" y="1296269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认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知</a:t>
              </a:r>
            </a:p>
          </p:txBody>
        </p: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26445CAC-4788-4C6F-A1EA-683EBF686B4B}"/>
                </a:ext>
              </a:extLst>
            </p:cNvPr>
            <p:cNvCxnSpPr/>
            <p:nvPr/>
          </p:nvCxnSpPr>
          <p:spPr>
            <a:xfrm flipH="1" flipV="1">
              <a:off x="3086126" y="3017129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4E69A56-263C-4000-B3B7-94D26162AE22}"/>
                </a:ext>
              </a:extLst>
            </p:cNvPr>
            <p:cNvCxnSpPr/>
            <p:nvPr/>
          </p:nvCxnSpPr>
          <p:spPr>
            <a:xfrm flipH="1" flipV="1">
              <a:off x="3661607" y="3022094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9351DC6B-E405-4009-9D06-F94F6ECAB90A}"/>
                </a:ext>
              </a:extLst>
            </p:cNvPr>
            <p:cNvCxnSpPr/>
            <p:nvPr/>
          </p:nvCxnSpPr>
          <p:spPr>
            <a:xfrm flipV="1">
              <a:off x="4227825" y="3023795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E008D9C3-E072-48AB-8427-C5D598EEF3F9}"/>
                </a:ext>
              </a:extLst>
            </p:cNvPr>
            <p:cNvCxnSpPr/>
            <p:nvPr/>
          </p:nvCxnSpPr>
          <p:spPr>
            <a:xfrm flipV="1">
              <a:off x="5920772" y="3023795"/>
              <a:ext cx="0" cy="46080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</p:cxnSp>
        <p:sp>
          <p:nvSpPr>
            <p:cNvPr id="106" name="左右箭头 155">
              <a:extLst>
                <a:ext uri="{FF2B5EF4-FFF2-40B4-BE49-F238E27FC236}">
                  <a16:creationId xmlns:a16="http://schemas.microsoft.com/office/drawing/2014/main" id="{B82FA273-07D7-44CD-A86E-7A5AA6BF9F2C}"/>
                </a:ext>
              </a:extLst>
            </p:cNvPr>
            <p:cNvSpPr/>
            <p:nvPr/>
          </p:nvSpPr>
          <p:spPr>
            <a:xfrm>
              <a:off x="4630746" y="2709917"/>
              <a:ext cx="2493390" cy="360000"/>
            </a:xfrm>
            <a:prstGeom prst="leftRightArrow">
              <a:avLst>
                <a:gd name="adj1" fmla="val 98819"/>
                <a:gd name="adj2" fmla="val 82143"/>
              </a:avLst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ysClr val="window" lastClr="FFFFFF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07" name="左右箭头 156">
              <a:extLst>
                <a:ext uri="{FF2B5EF4-FFF2-40B4-BE49-F238E27FC236}">
                  <a16:creationId xmlns:a16="http://schemas.microsoft.com/office/drawing/2014/main" id="{E3160DAA-1B26-436A-900E-31115EC9D42F}"/>
                </a:ext>
              </a:extLst>
            </p:cNvPr>
            <p:cNvSpPr/>
            <p:nvPr/>
          </p:nvSpPr>
          <p:spPr>
            <a:xfrm>
              <a:off x="2427473" y="2709917"/>
              <a:ext cx="2503522" cy="360000"/>
            </a:xfrm>
            <a:prstGeom prst="leftRightArrow">
              <a:avLst>
                <a:gd name="adj1" fmla="val 98819"/>
                <a:gd name="adj2" fmla="val 82143"/>
              </a:avLst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ysClr val="windowText" lastClr="000000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08" name="五边形 157">
              <a:extLst>
                <a:ext uri="{FF2B5EF4-FFF2-40B4-BE49-F238E27FC236}">
                  <a16:creationId xmlns:a16="http://schemas.microsoft.com/office/drawing/2014/main" id="{2D99B3BF-B60E-4978-B3E1-0E6A6CD3E4C1}"/>
                </a:ext>
              </a:extLst>
            </p:cNvPr>
            <p:cNvSpPr/>
            <p:nvPr/>
          </p:nvSpPr>
          <p:spPr>
            <a:xfrm rot="16200000">
              <a:off x="3687127" y="3807061"/>
              <a:ext cx="1080000" cy="36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chemeClr val="accent3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09" name="TextBox 158">
              <a:extLst>
                <a:ext uri="{FF2B5EF4-FFF2-40B4-BE49-F238E27FC236}">
                  <a16:creationId xmlns:a16="http://schemas.microsoft.com/office/drawing/2014/main" id="{B61B6A81-F56C-4662-A259-A3019B670149}"/>
                </a:ext>
              </a:extLst>
            </p:cNvPr>
            <p:cNvSpPr txBox="1"/>
            <p:nvPr/>
          </p:nvSpPr>
          <p:spPr>
            <a:xfrm>
              <a:off x="4026570" y="3598804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处</a:t>
              </a: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理</a:t>
              </a:r>
              <a:endParaRPr lang="en-US" altLang="zh-CN" b="1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器</a:t>
              </a:r>
            </a:p>
          </p:txBody>
        </p:sp>
        <p:sp>
          <p:nvSpPr>
            <p:cNvPr id="110" name="五边形 159">
              <a:extLst>
                <a:ext uri="{FF2B5EF4-FFF2-40B4-BE49-F238E27FC236}">
                  <a16:creationId xmlns:a16="http://schemas.microsoft.com/office/drawing/2014/main" id="{99DBA101-3059-4FB0-BA9E-4E0733B2CCB3}"/>
                </a:ext>
              </a:extLst>
            </p:cNvPr>
            <p:cNvSpPr/>
            <p:nvPr/>
          </p:nvSpPr>
          <p:spPr>
            <a:xfrm rot="16200000">
              <a:off x="2543753" y="3807061"/>
              <a:ext cx="1080000" cy="360000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11" name="TextBox 160">
              <a:extLst>
                <a:ext uri="{FF2B5EF4-FFF2-40B4-BE49-F238E27FC236}">
                  <a16:creationId xmlns:a16="http://schemas.microsoft.com/office/drawing/2014/main" id="{ECADA96F-C83F-483E-A64B-BDD39A2D9A6E}"/>
                </a:ext>
              </a:extLst>
            </p:cNvPr>
            <p:cNvSpPr txBox="1"/>
            <p:nvPr/>
          </p:nvSpPr>
          <p:spPr>
            <a:xfrm>
              <a:off x="2877967" y="3598804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器</a:t>
              </a: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b="1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b="1" kern="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件</a:t>
              </a:r>
            </a:p>
          </p:txBody>
        </p:sp>
        <p:sp>
          <p:nvSpPr>
            <p:cNvPr id="112" name="圆角矩形 163">
              <a:extLst>
                <a:ext uri="{FF2B5EF4-FFF2-40B4-BE49-F238E27FC236}">
                  <a16:creationId xmlns:a16="http://schemas.microsoft.com/office/drawing/2014/main" id="{BA340777-3272-4AB7-84E5-FB9477A75493}"/>
                </a:ext>
              </a:extLst>
            </p:cNvPr>
            <p:cNvSpPr/>
            <p:nvPr/>
          </p:nvSpPr>
          <p:spPr>
            <a:xfrm>
              <a:off x="697582" y="2694752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ysClr val="windowText" lastClr="000000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13" name="TextBox 164">
              <a:extLst>
                <a:ext uri="{FF2B5EF4-FFF2-40B4-BE49-F238E27FC236}">
                  <a16:creationId xmlns:a16="http://schemas.microsoft.com/office/drawing/2014/main" id="{A7B354C2-05EA-438A-B208-CC80F5E84B14}"/>
                </a:ext>
              </a:extLst>
            </p:cNvPr>
            <p:cNvSpPr txBox="1"/>
            <p:nvPr/>
          </p:nvSpPr>
          <p:spPr>
            <a:xfrm>
              <a:off x="737724" y="2689018"/>
              <a:ext cx="986577" cy="39531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场与波</a:t>
              </a:r>
            </a:p>
          </p:txBody>
        </p:sp>
        <p:cxnSp>
          <p:nvCxnSpPr>
            <p:cNvPr id="114" name="肘形连接符 165">
              <a:extLst>
                <a:ext uri="{FF2B5EF4-FFF2-40B4-BE49-F238E27FC236}">
                  <a16:creationId xmlns:a16="http://schemas.microsoft.com/office/drawing/2014/main" id="{2A780A39-3A2A-477B-9188-70C840E95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100" y="2900180"/>
              <a:ext cx="693596" cy="0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</p:cxnSp>
        <p:sp>
          <p:nvSpPr>
            <p:cNvPr id="115" name="五边形 168">
              <a:extLst>
                <a:ext uri="{FF2B5EF4-FFF2-40B4-BE49-F238E27FC236}">
                  <a16:creationId xmlns:a16="http://schemas.microsoft.com/office/drawing/2014/main" id="{BAB3EE0C-93F4-458A-8CF5-C81A2E93295C}"/>
                </a:ext>
              </a:extLst>
            </p:cNvPr>
            <p:cNvSpPr/>
            <p:nvPr/>
          </p:nvSpPr>
          <p:spPr>
            <a:xfrm rot="16200000">
              <a:off x="5376982" y="3807061"/>
              <a:ext cx="1080000" cy="3600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rgbClr val="4D4D4D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16" name="TextBox 169">
              <a:extLst>
                <a:ext uri="{FF2B5EF4-FFF2-40B4-BE49-F238E27FC236}">
                  <a16:creationId xmlns:a16="http://schemas.microsoft.com/office/drawing/2014/main" id="{BB408644-E92F-45B2-8B23-4FF088D89294}"/>
                </a:ext>
              </a:extLst>
            </p:cNvPr>
            <p:cNvSpPr txBox="1"/>
            <p:nvPr/>
          </p:nvSpPr>
          <p:spPr>
            <a:xfrm>
              <a:off x="5712944" y="3598804"/>
              <a:ext cx="415498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网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络</a:t>
              </a:r>
              <a:endParaRPr lang="en-US" altLang="zh-CN" b="1" kern="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圆角矩形 170">
              <a:extLst>
                <a:ext uri="{FF2B5EF4-FFF2-40B4-BE49-F238E27FC236}">
                  <a16:creationId xmlns:a16="http://schemas.microsoft.com/office/drawing/2014/main" id="{BDF5ADCA-3E65-48A4-A197-B6708C1B6EDF}"/>
                </a:ext>
              </a:extLst>
            </p:cNvPr>
            <p:cNvSpPr/>
            <p:nvPr/>
          </p:nvSpPr>
          <p:spPr>
            <a:xfrm>
              <a:off x="7804535" y="2706678"/>
              <a:ext cx="1080000" cy="3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chemeClr val="accent6"/>
                </a:solidFill>
                <a:latin typeface="Franklin Gothic Book"/>
                <a:ea typeface="黑体"/>
              </a:endParaRPr>
            </a:p>
          </p:txBody>
        </p:sp>
        <p:sp>
          <p:nvSpPr>
            <p:cNvPr id="118" name="TextBox 171">
              <a:extLst>
                <a:ext uri="{FF2B5EF4-FFF2-40B4-BE49-F238E27FC236}">
                  <a16:creationId xmlns:a16="http://schemas.microsoft.com/office/drawing/2014/main" id="{C891F85C-9C62-4E9E-8246-14ADAB68C0D1}"/>
                </a:ext>
              </a:extLst>
            </p:cNvPr>
            <p:cNvSpPr txBox="1"/>
            <p:nvPr/>
          </p:nvSpPr>
          <p:spPr>
            <a:xfrm>
              <a:off x="7956103" y="2689018"/>
              <a:ext cx="922032" cy="39531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  息</a:t>
              </a:r>
            </a:p>
          </p:txBody>
        </p:sp>
        <p:sp>
          <p:nvSpPr>
            <p:cNvPr id="119" name="TextBox 172">
              <a:extLst>
                <a:ext uri="{FF2B5EF4-FFF2-40B4-BE49-F238E27FC236}">
                  <a16:creationId xmlns:a16="http://schemas.microsoft.com/office/drawing/2014/main" id="{AFF95320-5768-4B14-B621-517F66528098}"/>
                </a:ext>
              </a:extLst>
            </p:cNvPr>
            <p:cNvSpPr txBox="1"/>
            <p:nvPr/>
          </p:nvSpPr>
          <p:spPr>
            <a:xfrm>
              <a:off x="3198631" y="2709280"/>
              <a:ext cx="922047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    号</a:t>
              </a:r>
            </a:p>
          </p:txBody>
        </p:sp>
        <p:sp>
          <p:nvSpPr>
            <p:cNvPr id="120" name="TextBox 173">
              <a:extLst>
                <a:ext uri="{FF2B5EF4-FFF2-40B4-BE49-F238E27FC236}">
                  <a16:creationId xmlns:a16="http://schemas.microsoft.com/office/drawing/2014/main" id="{9400DEAE-7D16-476B-82CD-59A0E780D72B}"/>
                </a:ext>
              </a:extLst>
            </p:cNvPr>
            <p:cNvSpPr txBox="1"/>
            <p:nvPr/>
          </p:nvSpPr>
          <p:spPr>
            <a:xfrm>
              <a:off x="5456812" y="2710409"/>
              <a:ext cx="922047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    据</a:t>
              </a:r>
            </a:p>
          </p:txBody>
        </p:sp>
        <p:cxnSp>
          <p:nvCxnSpPr>
            <p:cNvPr id="121" name="肘形连接符 174">
              <a:extLst>
                <a:ext uri="{FF2B5EF4-FFF2-40B4-BE49-F238E27FC236}">
                  <a16:creationId xmlns:a16="http://schemas.microsoft.com/office/drawing/2014/main" id="{A7C3AA23-53E8-4D9B-9EBA-AA45AF3DD8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4137" y="2894062"/>
              <a:ext cx="690557" cy="0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2" name="左右箭头 184">
              <a:extLst>
                <a:ext uri="{FF2B5EF4-FFF2-40B4-BE49-F238E27FC236}">
                  <a16:creationId xmlns:a16="http://schemas.microsoft.com/office/drawing/2014/main" id="{26CA65E8-AB2B-4014-887A-DE99AA3CF170}"/>
                </a:ext>
              </a:extLst>
            </p:cNvPr>
            <p:cNvSpPr/>
            <p:nvPr/>
          </p:nvSpPr>
          <p:spPr>
            <a:xfrm>
              <a:off x="4639310" y="2800580"/>
              <a:ext cx="286601" cy="178674"/>
            </a:xfrm>
            <a:prstGeom prst="leftRightArrow">
              <a:avLst>
                <a:gd name="adj1" fmla="val 98819"/>
                <a:gd name="adj2" fmla="val 90556"/>
              </a:avLst>
            </a:prstGeom>
            <a:solidFill>
              <a:schemeClr val="accent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>
                <a:solidFill>
                  <a:sysClr val="windowText" lastClr="000000"/>
                </a:solidFill>
                <a:latin typeface="Franklin Gothic Book"/>
                <a:ea typeface="黑体"/>
              </a:endParaRPr>
            </a:p>
          </p:txBody>
        </p:sp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5FF1BAC5-2796-444D-8C56-B7E26EAB2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8288" y="3449186"/>
              <a:ext cx="512108" cy="1188823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89784A3B-14DC-43A5-A536-42A7E5473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8977" y="3449328"/>
              <a:ext cx="512108" cy="117663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0F855F44-40D6-458F-9605-7D53F164C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2639" y="1246928"/>
              <a:ext cx="518205" cy="1091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0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31E27-F470-4637-915C-56BAEC37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有限状态机</a:t>
            </a:r>
            <a:r>
              <a:rPr lang="zh-CN" altLang="en-US" sz="2000" dirty="0"/>
              <a:t>（</a:t>
            </a:r>
            <a:r>
              <a:rPr lang="en-US" altLang="zh-CN" sz="2000" dirty="0"/>
              <a:t>Finite-State Machine</a:t>
            </a:r>
            <a:r>
              <a:rPr lang="zh-CN" altLang="en-US" sz="2000" dirty="0"/>
              <a:t>，</a:t>
            </a:r>
            <a:r>
              <a:rPr lang="en-US" altLang="zh-CN" sz="2000" dirty="0"/>
              <a:t>FSM</a:t>
            </a:r>
            <a:r>
              <a:rPr lang="zh-CN" altLang="en-US" sz="2000" dirty="0"/>
              <a:t>）</a:t>
            </a:r>
            <a:r>
              <a:rPr lang="zh-CN" altLang="en-US" dirty="0"/>
              <a:t>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1BFE7D-E087-4DC8-941F-A1526539A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433016"/>
            <a:ext cx="11298116" cy="2157128"/>
          </a:xfrm>
        </p:spPr>
        <p:txBody>
          <a:bodyPr/>
          <a:lstStyle/>
          <a:p>
            <a:r>
              <a:rPr lang="zh-CN" altLang="en-US" dirty="0"/>
              <a:t>有限状态机又称有限状态自动机，简称状态机，是表示</a:t>
            </a:r>
            <a:r>
              <a:rPr lang="zh-CN" altLang="en-US" dirty="0">
                <a:solidFill>
                  <a:srgbClr val="0070C0"/>
                </a:solidFill>
              </a:rPr>
              <a:t>有限个状态</a:t>
            </a:r>
            <a:r>
              <a:rPr lang="zh-CN" altLang="en-US" dirty="0"/>
              <a:t>以及在这些</a:t>
            </a:r>
            <a:r>
              <a:rPr lang="zh-CN" altLang="en-US" dirty="0">
                <a:solidFill>
                  <a:srgbClr val="0070C0"/>
                </a:solidFill>
              </a:rPr>
              <a:t>状态之间的转移和动作</a:t>
            </a:r>
            <a:r>
              <a:rPr lang="zh-CN" altLang="en-US" dirty="0"/>
              <a:t>等行为的数学模型。</a:t>
            </a:r>
            <a:endParaRPr lang="en-US" altLang="zh-CN" dirty="0"/>
          </a:p>
          <a:p>
            <a:r>
              <a:rPr lang="zh-CN" altLang="en-US" dirty="0"/>
              <a:t>是一种用来进行对象行为建模的工具，其作用主要是描述对象在它的生命周期内所经历的状态序列，以及如何响应来自外界的各种事件。</a:t>
            </a:r>
            <a:endParaRPr lang="en-US" altLang="zh-CN" dirty="0"/>
          </a:p>
        </p:txBody>
      </p:sp>
      <p:pic>
        <p:nvPicPr>
          <p:cNvPr id="1026" name="Picture 2" descr="http://www.ruanyifeng.com/blogimg/asset/201309/bg2013090201.png">
            <a:extLst>
              <a:ext uri="{FF2B5EF4-FFF2-40B4-BE49-F238E27FC236}">
                <a16:creationId xmlns:a16="http://schemas.microsoft.com/office/drawing/2014/main" id="{9FB032C7-183D-4FA7-B4B7-7DCAFC03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86" y="3226682"/>
            <a:ext cx="43053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F39CBE3-AC56-47AE-BE35-3466C30305AE}"/>
              </a:ext>
            </a:extLst>
          </p:cNvPr>
          <p:cNvSpPr txBox="1">
            <a:spLocks/>
          </p:cNvSpPr>
          <p:nvPr/>
        </p:nvSpPr>
        <p:spPr>
          <a:xfrm>
            <a:off x="439615" y="4018597"/>
            <a:ext cx="5656385" cy="2307252"/>
          </a:xfrm>
          <a:prstGeom prst="rect">
            <a:avLst/>
          </a:prstGeom>
        </p:spPr>
        <p:txBody>
          <a:bodyPr/>
          <a:lstStyle>
            <a:lvl1pPr marL="266400" indent="-266400" algn="l" defTabSz="914400" rtl="0" eaLnBrk="1" latinLnBrk="0" hangingPunct="1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1pPr>
            <a:lvl2pPr marL="712800" indent="-2700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–"/>
              <a:defRPr sz="18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2pPr>
            <a:lvl3pPr marL="1072800" indent="-1764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•"/>
              <a:defRPr sz="16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3pPr>
            <a:lvl4pPr marL="1440000" indent="-1872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–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»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特征</a:t>
            </a:r>
            <a:endParaRPr lang="en-US" altLang="zh-CN" dirty="0"/>
          </a:p>
          <a:p>
            <a:pPr lvl="1"/>
            <a:r>
              <a:rPr lang="zh-CN" altLang="en-US" dirty="0"/>
              <a:t>状态总数（</a:t>
            </a:r>
            <a:r>
              <a:rPr lang="en-US" altLang="zh-CN" dirty="0"/>
              <a:t>state</a:t>
            </a:r>
            <a:r>
              <a:rPr lang="zh-CN" altLang="en-US" dirty="0"/>
              <a:t>）是有限的。</a:t>
            </a:r>
            <a:endParaRPr lang="en-US" altLang="zh-CN" dirty="0"/>
          </a:p>
          <a:p>
            <a:pPr lvl="1"/>
            <a:r>
              <a:rPr lang="zh-CN" altLang="en-US" dirty="0"/>
              <a:t>任一时刻，只处在一种状态之中。</a:t>
            </a:r>
            <a:endParaRPr lang="en-US" altLang="zh-CN" dirty="0"/>
          </a:p>
          <a:p>
            <a:pPr lvl="1"/>
            <a:r>
              <a:rPr lang="zh-CN" altLang="en-US" dirty="0"/>
              <a:t>某种条件下，会从一种状态转变（</a:t>
            </a:r>
            <a:r>
              <a:rPr lang="en-US" altLang="zh-CN" dirty="0"/>
              <a:t>transition</a:t>
            </a:r>
            <a:r>
              <a:rPr lang="zh-CN" altLang="en-US" dirty="0"/>
              <a:t>）到另一种状态。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607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3C0AA5F0-575F-477C-B429-1326BE87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612" y="1966513"/>
            <a:ext cx="5381860" cy="27371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有限状态机电路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529661"/>
            <a:ext cx="5003242" cy="4564046"/>
          </a:xfrm>
        </p:spPr>
        <p:txBody>
          <a:bodyPr/>
          <a:lstStyle/>
          <a:p>
            <a:r>
              <a:rPr lang="zh-CN" altLang="en-US" dirty="0"/>
              <a:t>有限状态机是一种实现多个状态任务的时序电路的有效抽象。</a:t>
            </a:r>
            <a:endParaRPr lang="en-US" altLang="zh-CN" dirty="0"/>
          </a:p>
          <a:p>
            <a:r>
              <a:rPr lang="zh-CN" altLang="en-US" dirty="0"/>
              <a:t>要完成一个任务，需要分很多步骤，每个步骤看成一个状态。</a:t>
            </a:r>
            <a:endParaRPr lang="en-US" altLang="zh-CN" dirty="0"/>
          </a:p>
          <a:p>
            <a:r>
              <a:rPr lang="zh-CN" altLang="en-US" dirty="0"/>
              <a:t>有限状态机由组合逻辑和时序逻辑（寄存器） 两部分组成。</a:t>
            </a:r>
          </a:p>
          <a:p>
            <a:r>
              <a:rPr lang="zh-CN" altLang="en-US" dirty="0"/>
              <a:t>有限状态机的“有限”是指状态机的状态数目是有限的。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DE1BB2-6952-4219-9BE5-4AB58852BB72}"/>
              </a:ext>
            </a:extLst>
          </p:cNvPr>
          <p:cNvSpPr txBox="1"/>
          <p:nvPr/>
        </p:nvSpPr>
        <p:spPr>
          <a:xfrm>
            <a:off x="9857014" y="53361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DB7DD21-F906-404A-8B7E-FAF7F62CDD63}"/>
              </a:ext>
            </a:extLst>
          </p:cNvPr>
          <p:cNvCxnSpPr>
            <a:cxnSpLocks/>
          </p:cNvCxnSpPr>
          <p:nvPr/>
        </p:nvCxnSpPr>
        <p:spPr>
          <a:xfrm flipH="1" flipV="1">
            <a:off x="9301844" y="4626429"/>
            <a:ext cx="555170" cy="84228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59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有限状态机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522956"/>
            <a:ext cx="5286482" cy="3707155"/>
          </a:xfrm>
        </p:spPr>
        <p:txBody>
          <a:bodyPr/>
          <a:lstStyle/>
          <a:p>
            <a:r>
              <a:rPr lang="zh-CN" altLang="en-US" dirty="0"/>
              <a:t>每个</a:t>
            </a:r>
            <a:r>
              <a:rPr lang="zh-CN" altLang="en-US" dirty="0">
                <a:solidFill>
                  <a:srgbClr val="0070C0"/>
                </a:solidFill>
              </a:rPr>
              <a:t>时钟周期</a:t>
            </a:r>
            <a:r>
              <a:rPr lang="zh-CN" altLang="en-US" dirty="0"/>
              <a:t>可以看成一个状态</a:t>
            </a:r>
            <a:endParaRPr lang="en-US" altLang="zh-CN" dirty="0"/>
          </a:p>
          <a:p>
            <a:r>
              <a:rPr lang="zh-CN" altLang="en-US" dirty="0"/>
              <a:t>在每一个</a:t>
            </a:r>
            <a:r>
              <a:rPr lang="zh-CN" altLang="en-US" dirty="0">
                <a:solidFill>
                  <a:srgbClr val="0070C0"/>
                </a:solidFill>
              </a:rPr>
              <a:t>时钟边沿</a:t>
            </a:r>
            <a:r>
              <a:rPr lang="zh-CN" altLang="en-US" dirty="0"/>
              <a:t>，组合电路根据当前输入和当前状态计算输出和下一状态。</a:t>
            </a:r>
            <a:endParaRPr lang="en-US" altLang="zh-CN" dirty="0"/>
          </a:p>
          <a:p>
            <a:r>
              <a:rPr lang="zh-CN" altLang="en-US" dirty="0"/>
              <a:t>虽然状态的数量有限，但是，有限状态机可以不止一次地进入这些状态，所以该有限状态机经过的</a:t>
            </a:r>
            <a:r>
              <a:rPr lang="zh-CN" altLang="en-US" dirty="0">
                <a:solidFill>
                  <a:srgbClr val="0070C0"/>
                </a:solidFill>
              </a:rPr>
              <a:t>状态序列可以无限长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有限状态机是所有微处理器的控制电路。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39615" y="5230111"/>
            <a:ext cx="11021457" cy="1180660"/>
          </a:xfrm>
          <a:prstGeom prst="rect">
            <a:avLst/>
          </a:prstGeom>
        </p:spPr>
        <p:txBody>
          <a:bodyPr/>
          <a:lstStyle>
            <a:lvl1pPr marL="266400" indent="-266400" algn="l" defTabSz="914400" rtl="0" eaLnBrk="1" latinLnBrk="0" hangingPunct="1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1pPr>
            <a:lvl2pPr marL="712800" indent="-2700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–"/>
              <a:defRPr sz="18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2pPr>
            <a:lvl3pPr marL="1072800" indent="-1764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•"/>
              <a:defRPr sz="16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3pPr>
            <a:lvl4pPr marL="1440000" indent="-1872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–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»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有限状态机的状态是决定性的，不是随机的。在当前状态下，只要输入信号确定了，组合电路输出的下一状态就是确定的。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0F4637-9967-4D52-A00A-F4FF30A1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5303"/>
            <a:ext cx="5381860" cy="27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9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状态机的描述：状态图</a:t>
            </a:r>
            <a:endParaRPr lang="en-US" dirty="0"/>
          </a:p>
        </p:txBody>
      </p:sp>
      <p:sp>
        <p:nvSpPr>
          <p:cNvPr id="13824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39615" y="1403521"/>
            <a:ext cx="6206114" cy="50190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状态图是用于精准描述有限状态机的工作的。</a:t>
            </a:r>
            <a:endParaRPr lang="en-US" dirty="0"/>
          </a:p>
          <a:p>
            <a:pPr>
              <a:defRPr/>
            </a:pPr>
            <a:r>
              <a:rPr lang="zh-CN" altLang="en-US" dirty="0"/>
              <a:t>状态图是由多个节点以及节点间连接的有向边构成的确定性图。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有向边表示的是状态之间的跳转，可以是条件性跳转，也可以是无条件跳转。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图中，圆圈表示状态节点，或简称状态，圆圈中的二进制表示状态编码，圆圈中的表达式表示该状态下的输出。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图中，有向边上的表达式表示跳转条件。若无，则是无条件跳转。</a:t>
            </a:r>
            <a:endParaRPr lang="en-US" altLang="zh-CN" dirty="0"/>
          </a:p>
          <a:p>
            <a:pPr eaLnBrk="1" hangingPunct="1">
              <a:defRPr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586" y="1956635"/>
            <a:ext cx="4920941" cy="35841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0B6F149-44D7-4201-8C8F-E850A3686EBF}"/>
              </a:ext>
            </a:extLst>
          </p:cNvPr>
          <p:cNvSpPr/>
          <p:nvPr/>
        </p:nvSpPr>
        <p:spPr>
          <a:xfrm>
            <a:off x="6645729" y="1698171"/>
            <a:ext cx="5106656" cy="410391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72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7BA9E-2552-4A7E-9ABA-B48ACC32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状态图示例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B36721-552C-470A-9D47-DCFF78690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433016"/>
            <a:ext cx="4731992" cy="4932616"/>
          </a:xfrm>
        </p:spPr>
        <p:txBody>
          <a:bodyPr/>
          <a:lstStyle/>
          <a:p>
            <a:r>
              <a:rPr lang="zh-CN" altLang="en-US" dirty="0"/>
              <a:t>圆圈表示状态节点，其中的字符表示状态名称。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是状态机的输入信号，在每个状态下，</a:t>
            </a:r>
            <a:r>
              <a:rPr lang="en-US" altLang="zh-CN" dirty="0"/>
              <a:t>AB</a:t>
            </a:r>
            <a:r>
              <a:rPr lang="zh-CN" altLang="en-US" dirty="0"/>
              <a:t>的值决定了状态机的跳转。</a:t>
            </a:r>
          </a:p>
          <a:p>
            <a:r>
              <a:rPr lang="en-US" altLang="zh-CN" dirty="0">
                <a:sym typeface="Symbol" panose="05050102010706020507" pitchFamily="18" charset="2"/>
              </a:rPr>
              <a:t> </a:t>
            </a:r>
            <a:r>
              <a:rPr lang="zh-CN" altLang="en-US" dirty="0"/>
              <a:t>表示无关项，即取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皆可。</a:t>
            </a:r>
          </a:p>
          <a:p>
            <a:r>
              <a:rPr lang="zh-CN" altLang="en-US" dirty="0"/>
              <a:t>无条件跳转时，有向边上不标注跳转条件。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B2A61D-EBD4-4522-ACA0-3F917D01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08" y="1078439"/>
            <a:ext cx="5702367" cy="48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1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状态图设计</a:t>
            </a:r>
            <a:endParaRPr lang="en-US" dirty="0"/>
          </a:p>
        </p:txBody>
      </p:sp>
      <p:sp>
        <p:nvSpPr>
          <p:cNvPr id="15769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39615" y="1502229"/>
            <a:ext cx="5416899" cy="4934666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根据跟定的任务写出任务的伪代码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把对于数据的运算和操作对应到状态图的状态节点。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任务所需操作的流程以及条件测试对应到状态图的有向边。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右边例子中，</a:t>
            </a:r>
            <a:r>
              <a:rPr lang="en-US" altLang="zh-CN" dirty="0"/>
              <a:t>3</a:t>
            </a:r>
            <a:r>
              <a:rPr lang="zh-CN" altLang="en-US" dirty="0"/>
              <a:t>个操作外加最终的</a:t>
            </a:r>
            <a:r>
              <a:rPr lang="en-US" altLang="zh-CN" dirty="0"/>
              <a:t>1</a:t>
            </a:r>
            <a:r>
              <a:rPr lang="zh-CN" altLang="en-US" dirty="0"/>
              <a:t>个停止状态，一共</a:t>
            </a:r>
            <a:r>
              <a:rPr lang="en-US" altLang="zh-CN" dirty="0"/>
              <a:t>4</a:t>
            </a:r>
            <a:r>
              <a:rPr lang="zh-CN" altLang="en-US" dirty="0"/>
              <a:t>个状态。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根据伪代码中的执行流程图，可以写出每个状态到下一状态的跳转条件。</a:t>
            </a:r>
            <a:endParaRPr lang="en-US" altLang="zh-CN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485290" y="924868"/>
            <a:ext cx="3072905" cy="193899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342792" rIns="73002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228600" algn="l"/>
                <a:tab pos="342900" algn="l"/>
                <a:tab pos="457200" algn="l"/>
                <a:tab pos="571500" algn="l"/>
                <a:tab pos="685800" algn="l"/>
                <a:tab pos="800100" algn="l"/>
                <a:tab pos="914400" algn="l"/>
                <a:tab pos="1028700" algn="l"/>
                <a:tab pos="1143000" algn="l"/>
                <a:tab pos="1257300" algn="l"/>
                <a:tab pos="1371600" algn="l"/>
                <a:tab pos="1485900" algn="l"/>
                <a:tab pos="1600200" algn="l"/>
                <a:tab pos="1828800" algn="l"/>
                <a:tab pos="2057400" algn="l"/>
                <a:tab pos="22860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  <a:tab pos="342900" algn="l"/>
                <a:tab pos="457200" algn="l"/>
                <a:tab pos="571500" algn="l"/>
                <a:tab pos="685800" algn="l"/>
                <a:tab pos="800100" algn="l"/>
                <a:tab pos="914400" algn="l"/>
                <a:tab pos="1028700" algn="l"/>
                <a:tab pos="1143000" algn="l"/>
                <a:tab pos="1257300" algn="l"/>
                <a:tab pos="1371600" algn="l"/>
                <a:tab pos="1485900" algn="l"/>
                <a:tab pos="1600200" algn="l"/>
                <a:tab pos="1828800" algn="l"/>
                <a:tab pos="2057400" algn="l"/>
                <a:tab pos="22860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228600" algn="l"/>
                <a:tab pos="342900" algn="l"/>
                <a:tab pos="457200" algn="l"/>
                <a:tab pos="571500" algn="l"/>
                <a:tab pos="685800" algn="l"/>
                <a:tab pos="800100" algn="l"/>
                <a:tab pos="914400" algn="l"/>
                <a:tab pos="1028700" algn="l"/>
                <a:tab pos="1143000" algn="l"/>
                <a:tab pos="1257300" algn="l"/>
                <a:tab pos="1371600" algn="l"/>
                <a:tab pos="1485900" algn="l"/>
                <a:tab pos="1600200" algn="l"/>
                <a:tab pos="1828800" algn="l"/>
                <a:tab pos="2057400" algn="l"/>
                <a:tab pos="2286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28600" algn="l"/>
                <a:tab pos="342900" algn="l"/>
                <a:tab pos="457200" algn="l"/>
                <a:tab pos="571500" algn="l"/>
                <a:tab pos="685800" algn="l"/>
                <a:tab pos="800100" algn="l"/>
                <a:tab pos="914400" algn="l"/>
                <a:tab pos="1028700" algn="l"/>
                <a:tab pos="1143000" algn="l"/>
                <a:tab pos="1257300" algn="l"/>
                <a:tab pos="1371600" algn="l"/>
                <a:tab pos="1485900" algn="l"/>
                <a:tab pos="1600200" algn="l"/>
                <a:tab pos="1828800" algn="l"/>
                <a:tab pos="2057400" algn="l"/>
                <a:tab pos="2286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228600" algn="l"/>
                <a:tab pos="342900" algn="l"/>
                <a:tab pos="457200" algn="l"/>
                <a:tab pos="571500" algn="l"/>
                <a:tab pos="685800" algn="l"/>
                <a:tab pos="800100" algn="l"/>
                <a:tab pos="914400" algn="l"/>
                <a:tab pos="1028700" algn="l"/>
                <a:tab pos="1143000" algn="l"/>
                <a:tab pos="1257300" algn="l"/>
                <a:tab pos="1371600" algn="l"/>
                <a:tab pos="1485900" algn="l"/>
                <a:tab pos="1600200" algn="l"/>
                <a:tab pos="1828800" algn="l"/>
                <a:tab pos="2057400" algn="l"/>
                <a:tab pos="2286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228600" algn="l"/>
                <a:tab pos="342900" algn="l"/>
                <a:tab pos="457200" algn="l"/>
                <a:tab pos="571500" algn="l"/>
                <a:tab pos="685800" algn="l"/>
                <a:tab pos="800100" algn="l"/>
                <a:tab pos="914400" algn="l"/>
                <a:tab pos="1028700" algn="l"/>
                <a:tab pos="1143000" algn="l"/>
                <a:tab pos="1257300" algn="l"/>
                <a:tab pos="1371600" algn="l"/>
                <a:tab pos="1485900" algn="l"/>
                <a:tab pos="1600200" algn="l"/>
                <a:tab pos="1828800" algn="l"/>
                <a:tab pos="2057400" algn="l"/>
                <a:tab pos="2286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228600" algn="l"/>
                <a:tab pos="342900" algn="l"/>
                <a:tab pos="457200" algn="l"/>
                <a:tab pos="571500" algn="l"/>
                <a:tab pos="685800" algn="l"/>
                <a:tab pos="800100" algn="l"/>
                <a:tab pos="914400" algn="l"/>
                <a:tab pos="1028700" algn="l"/>
                <a:tab pos="1143000" algn="l"/>
                <a:tab pos="1257300" algn="l"/>
                <a:tab pos="1371600" algn="l"/>
                <a:tab pos="1485900" algn="l"/>
                <a:tab pos="1600200" algn="l"/>
                <a:tab pos="1828800" algn="l"/>
                <a:tab pos="2057400" algn="l"/>
                <a:tab pos="2286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228600" algn="l"/>
                <a:tab pos="342900" algn="l"/>
                <a:tab pos="457200" algn="l"/>
                <a:tab pos="571500" algn="l"/>
                <a:tab pos="685800" algn="l"/>
                <a:tab pos="800100" algn="l"/>
                <a:tab pos="914400" algn="l"/>
                <a:tab pos="1028700" algn="l"/>
                <a:tab pos="1143000" algn="l"/>
                <a:tab pos="1257300" algn="l"/>
                <a:tab pos="1371600" algn="l"/>
                <a:tab pos="1485900" algn="l"/>
                <a:tab pos="1600200" algn="l"/>
                <a:tab pos="1828800" algn="l"/>
                <a:tab pos="2057400" algn="l"/>
                <a:tab pos="2286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228600" algn="l"/>
                <a:tab pos="342900" algn="l"/>
                <a:tab pos="457200" algn="l"/>
                <a:tab pos="571500" algn="l"/>
                <a:tab pos="685800" algn="l"/>
                <a:tab pos="800100" algn="l"/>
                <a:tab pos="914400" algn="l"/>
                <a:tab pos="1028700" algn="l"/>
                <a:tab pos="1143000" algn="l"/>
                <a:tab pos="1257300" algn="l"/>
                <a:tab pos="1371600" algn="l"/>
                <a:tab pos="1485900" algn="l"/>
                <a:tab pos="1600200" algn="l"/>
                <a:tab pos="1828800" algn="l"/>
                <a:tab pos="2057400" algn="l"/>
                <a:tab pos="2286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5</a:t>
            </a:r>
            <a:endParaRPr lang="en-US" altLang="zh-CN" sz="2400" dirty="0"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 (</a:t>
            </a:r>
            <a:r>
              <a:rPr lang="en-US" altLang="zh-CN" sz="2400" i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zh-CN" sz="2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</a:t>
            </a:r>
            <a:r>
              <a:rPr lang="en-US" altLang="zh-CN" sz="2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0){</a:t>
            </a:r>
            <a:endParaRPr lang="en-US" altLang="zh-CN" sz="2400" dirty="0">
              <a:ea typeface="Times New Roman" panose="02020603050405020304" pitchFamily="18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	OUTPUT </a:t>
            </a:r>
            <a:r>
              <a:rPr lang="en-US" altLang="zh-CN" sz="2400" i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x</a:t>
            </a:r>
            <a:endParaRPr lang="en-US" altLang="zh-CN" sz="2400" dirty="0">
              <a:ea typeface="Times New Roman" panose="02020603050405020304" pitchFamily="18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	</a:t>
            </a:r>
            <a:r>
              <a:rPr lang="en-US" altLang="zh-CN" sz="2400" i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– 1</a:t>
            </a:r>
            <a:endParaRPr lang="en-US" altLang="zh-CN" sz="2400" dirty="0">
              <a:ea typeface="Times New Roman" panose="02020603050405020304" pitchFamily="18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	}</a:t>
            </a:r>
          </a:p>
        </p:txBody>
      </p:sp>
      <p:sp>
        <p:nvSpPr>
          <p:cNvPr id="8" name="Line 23"/>
          <p:cNvSpPr>
            <a:spLocks noChangeShapeType="1"/>
          </p:cNvSpPr>
          <p:nvPr/>
        </p:nvSpPr>
        <p:spPr bwMode="auto">
          <a:xfrm>
            <a:off x="7063661" y="3137538"/>
            <a:ext cx="97742" cy="224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64E93F-A9DE-4FB8-8483-9D72863B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13" y="3130440"/>
            <a:ext cx="5297230" cy="316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</a:t>
            </a:r>
            <a:r>
              <a:rPr lang="zh-CN" altLang="en-US" dirty="0"/>
              <a:t>模型</a:t>
            </a:r>
            <a:endParaRPr lang="en-US" dirty="0"/>
          </a:p>
        </p:txBody>
      </p:sp>
      <p:sp>
        <p:nvSpPr>
          <p:cNvPr id="1443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39615" y="3269673"/>
            <a:ext cx="11225912" cy="3054927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dirty="0"/>
              <a:t>次态逻辑 </a:t>
            </a:r>
            <a:r>
              <a:rPr lang="en-US" altLang="zh-CN" dirty="0"/>
              <a:t>(next-state logic circuit)</a:t>
            </a:r>
          </a:p>
          <a:p>
            <a:pPr lvl="1">
              <a:lnSpc>
                <a:spcPct val="125000"/>
              </a:lnSpc>
            </a:pPr>
            <a:r>
              <a:rPr lang="zh-CN" altLang="en-US" dirty="0"/>
              <a:t>组合电路；输出依赖于当前状态和当前输入；输出决定了状态机的下一个状态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状态寄存器 </a:t>
            </a:r>
            <a:r>
              <a:rPr lang="en-US" altLang="zh-CN" dirty="0"/>
              <a:t>(state memory register)</a:t>
            </a:r>
          </a:p>
          <a:p>
            <a:pPr lvl="1">
              <a:lnSpc>
                <a:spcPct val="125000"/>
              </a:lnSpc>
            </a:pPr>
            <a:r>
              <a:rPr lang="zh-CN" altLang="en-US" dirty="0"/>
              <a:t>时序电路；由多个</a:t>
            </a:r>
            <a:r>
              <a:rPr lang="en-US" altLang="zh-CN" dirty="0"/>
              <a:t>D</a:t>
            </a:r>
            <a:r>
              <a:rPr lang="zh-CN" altLang="en-US" dirty="0"/>
              <a:t>触发器构成；触发器的数据 </a:t>
            </a:r>
            <a:r>
              <a:rPr lang="en-US" altLang="zh-CN" i="1" dirty="0"/>
              <a:t>n </a:t>
            </a:r>
            <a:r>
              <a:rPr lang="zh-CN" altLang="en-US" dirty="0"/>
              <a:t>决定了最大状态数 </a:t>
            </a:r>
            <a:r>
              <a:rPr lang="en-US" altLang="zh-CN" dirty="0"/>
              <a:t>2</a:t>
            </a:r>
            <a:r>
              <a:rPr lang="en-US" altLang="zh-CN" i="1" baseline="30000" dirty="0"/>
              <a:t>n</a:t>
            </a:r>
          </a:p>
          <a:p>
            <a:pPr>
              <a:lnSpc>
                <a:spcPct val="125000"/>
              </a:lnSpc>
            </a:pPr>
            <a:r>
              <a:rPr lang="zh-CN" altLang="en-US" dirty="0"/>
              <a:t>输出逻辑 </a:t>
            </a:r>
            <a:r>
              <a:rPr lang="en-US" altLang="zh-CN" dirty="0"/>
              <a:t>(output logic circuit)</a:t>
            </a:r>
          </a:p>
          <a:p>
            <a:pPr lvl="1">
              <a:lnSpc>
                <a:spcPct val="125000"/>
              </a:lnSpc>
            </a:pPr>
            <a:r>
              <a:rPr lang="zh-CN" altLang="en-US" dirty="0"/>
              <a:t>组合逻辑；输出依赖于当前状态 </a:t>
            </a:r>
            <a:r>
              <a:rPr lang="en-US" altLang="zh-CN" dirty="0"/>
              <a:t>(Moore) </a:t>
            </a:r>
            <a:r>
              <a:rPr lang="zh-CN" altLang="en-US" dirty="0"/>
              <a:t>或同时依赖于当前状态和当前输入 </a:t>
            </a:r>
            <a:r>
              <a:rPr lang="en-US" altLang="zh-CN" dirty="0"/>
              <a:t>(mealy)</a:t>
            </a:r>
            <a:r>
              <a:rPr lang="zh-CN" altLang="en-US" dirty="0"/>
              <a:t>；输出控制信号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时钟：每次时钟</a:t>
            </a:r>
            <a:r>
              <a:rPr lang="zh-CN" altLang="en-US" dirty="0">
                <a:solidFill>
                  <a:srgbClr val="0070C0"/>
                </a:solidFill>
              </a:rPr>
              <a:t>上升沿</a:t>
            </a:r>
            <a:r>
              <a:rPr lang="zh-CN" altLang="en-US" dirty="0"/>
              <a:t>状态寄存器内容发生变化，即发生状态跳转。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83" y="895911"/>
            <a:ext cx="8239697" cy="21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8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两种状态机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EEE285-A18A-4047-BDD0-094EACF7E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624" y="1397877"/>
            <a:ext cx="8460000" cy="19025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30EDDD-0908-4A1A-A4D0-E5D4D6FBB58A}"/>
              </a:ext>
            </a:extLst>
          </p:cNvPr>
          <p:cNvSpPr txBox="1"/>
          <p:nvPr/>
        </p:nvSpPr>
        <p:spPr>
          <a:xfrm>
            <a:off x="770376" y="2194643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Moore</a:t>
            </a:r>
            <a:r>
              <a:rPr lang="zh-CN" altLang="en-US" sz="20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状态机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D1BA64-1A36-4C43-8CB4-A7AE95461EF4}"/>
              </a:ext>
            </a:extLst>
          </p:cNvPr>
          <p:cNvSpPr txBox="1"/>
          <p:nvPr/>
        </p:nvSpPr>
        <p:spPr>
          <a:xfrm>
            <a:off x="715517" y="4826425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Mealy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状态机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A620AE-8FC5-4B24-9F26-A125056C3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078" y="3920839"/>
            <a:ext cx="8460000" cy="21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</a:t>
            </a:r>
            <a:r>
              <a:rPr lang="en-US" altLang="zh-CN" dirty="0"/>
              <a:t>oore</a:t>
            </a:r>
            <a:r>
              <a:rPr lang="zh-CN" altLang="en-US" dirty="0"/>
              <a:t>状态机</a:t>
            </a:r>
            <a:endParaRPr 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9615" y="1321106"/>
            <a:ext cx="9774400" cy="113330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状态图中，输出信号标于状态中，表示输出仅与当前状态有关</a:t>
            </a: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电路图中，输出仅决定于寄存器的输出，与输入信号无关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38EFBE-5FDC-489A-B467-D18C471B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37" y="2252293"/>
            <a:ext cx="7002589" cy="4166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4CA010-8C39-4DFE-A56F-97BE6E89A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30" y="2658336"/>
            <a:ext cx="3411258" cy="33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1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</a:t>
            </a:r>
            <a:r>
              <a:rPr lang="en-US" altLang="zh-CN"/>
              <a:t>ealy</a:t>
            </a:r>
            <a:r>
              <a:rPr lang="zh-CN" altLang="en-US"/>
              <a:t>状态机</a:t>
            </a:r>
            <a:endParaRPr 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9615" y="1316182"/>
            <a:ext cx="11298116" cy="50494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状态图中，输出信号标于有向边上，表示输出与当前状态和当前输入都有关</a:t>
            </a: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电路图中，输出决定于寄存器的输出以及输入信号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4851A7-2071-40EE-8146-EDAF1D11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19" y="2802308"/>
            <a:ext cx="3476849" cy="29473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959" y="2204103"/>
            <a:ext cx="6772548" cy="42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4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1DE78-7694-432C-B3E4-85126758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BBF768-0A47-45FF-A415-48886A831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时序逻辑电路</a:t>
            </a:r>
            <a:endParaRPr lang="en-US" altLang="zh-CN" dirty="0"/>
          </a:p>
          <a:p>
            <a:pPr lvl="1"/>
            <a:r>
              <a:rPr lang="en-US" altLang="zh-CN" dirty="0"/>
              <a:t>SR</a:t>
            </a:r>
            <a:r>
              <a:rPr lang="zh-CN" altLang="en-US" dirty="0"/>
              <a:t>锁存器</a:t>
            </a:r>
            <a:endParaRPr lang="en-US" altLang="zh-CN" dirty="0"/>
          </a:p>
          <a:p>
            <a:pPr lvl="1"/>
            <a:r>
              <a:rPr lang="en-US" altLang="zh-CN" dirty="0"/>
              <a:t>D</a:t>
            </a:r>
            <a:r>
              <a:rPr lang="zh-CN" altLang="en-US" dirty="0"/>
              <a:t>锁存器</a:t>
            </a:r>
            <a:endParaRPr lang="en-US" altLang="zh-CN" dirty="0"/>
          </a:p>
          <a:p>
            <a:pPr lvl="1"/>
            <a:r>
              <a:rPr lang="en-US" altLang="zh-CN" dirty="0"/>
              <a:t>D</a:t>
            </a:r>
            <a:r>
              <a:rPr lang="zh-CN" altLang="en-US" dirty="0"/>
              <a:t>触发器</a:t>
            </a:r>
            <a:endParaRPr lang="en-US" altLang="zh-CN" dirty="0"/>
          </a:p>
          <a:p>
            <a:pPr lvl="1"/>
            <a:r>
              <a:rPr lang="zh-CN" altLang="en-US" dirty="0"/>
              <a:t>寄存器</a:t>
            </a:r>
            <a:endParaRPr lang="en-US" altLang="zh-CN" dirty="0"/>
          </a:p>
          <a:p>
            <a:r>
              <a:rPr lang="zh-CN" altLang="en-US" dirty="0"/>
              <a:t>有限状态机</a:t>
            </a:r>
            <a:endParaRPr lang="en-US" altLang="zh-CN" dirty="0"/>
          </a:p>
          <a:p>
            <a:pPr lvl="1"/>
            <a:r>
              <a:rPr lang="zh-CN" altLang="en-US" dirty="0"/>
              <a:t>状态图</a:t>
            </a:r>
            <a:endParaRPr lang="en-US" altLang="zh-CN" dirty="0"/>
          </a:p>
          <a:p>
            <a:pPr lvl="1"/>
            <a:r>
              <a:rPr lang="zh-CN" altLang="en-US" dirty="0"/>
              <a:t>有限状态机分析</a:t>
            </a:r>
            <a:endParaRPr lang="en-US" altLang="zh-CN" dirty="0"/>
          </a:p>
          <a:p>
            <a:pPr lvl="1"/>
            <a:r>
              <a:rPr lang="zh-CN" altLang="en-US" dirty="0"/>
              <a:t>有限状态机综合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18E20B-FDF8-4B97-8A35-EFEEB15F7CE6}"/>
              </a:ext>
            </a:extLst>
          </p:cNvPr>
          <p:cNvSpPr txBox="1"/>
          <p:nvPr/>
        </p:nvSpPr>
        <p:spPr>
          <a:xfrm>
            <a:off x="2814221" y="2290016"/>
            <a:ext cx="646331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</a:t>
            </a:r>
            <a:endParaRPr lang="en-US" altLang="zh-CN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</a:p>
        </p:txBody>
      </p:sp>
      <p:pic>
        <p:nvPicPr>
          <p:cNvPr id="72710" name="Picture 6" descr="See the source image">
            <a:extLst>
              <a:ext uri="{FF2B5EF4-FFF2-40B4-BE49-F238E27FC236}">
                <a16:creationId xmlns:a16="http://schemas.microsoft.com/office/drawing/2014/main" id="{64973F71-44D4-4A09-A064-B2DB1F78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062" y="2703442"/>
            <a:ext cx="3531094" cy="35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7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FSM</a:t>
            </a:r>
            <a:r>
              <a:rPr lang="zh-CN" altLang="en-US"/>
              <a:t>的分析</a:t>
            </a:r>
            <a:endParaRPr lang="en-US" dirty="0"/>
          </a:p>
        </p:txBody>
      </p:sp>
      <p:sp>
        <p:nvSpPr>
          <p:cNvPr id="1617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39615" y="1433016"/>
            <a:ext cx="3779094" cy="4831306"/>
          </a:xfrm>
        </p:spPr>
        <p:txBody>
          <a:bodyPr/>
          <a:lstStyle/>
          <a:p>
            <a:r>
              <a:rPr lang="zh-CN" altLang="en-US" dirty="0"/>
              <a:t>有限状态机的分析是指，给定一个状态机电路，分析出该电路的状态图。</a:t>
            </a:r>
            <a:endParaRPr lang="en-US" altLang="zh-CN" dirty="0"/>
          </a:p>
          <a:p>
            <a:r>
              <a:rPr lang="zh-CN" altLang="en-US" dirty="0"/>
              <a:t>三个步骤：</a:t>
            </a:r>
            <a:endParaRPr lang="en-US" altLang="zh-CN" dirty="0"/>
          </a:p>
          <a:p>
            <a:pPr lvl="1"/>
            <a:r>
              <a:rPr lang="zh-CN" altLang="en-US" dirty="0"/>
              <a:t>依据次态电路，写出</a:t>
            </a:r>
            <a:r>
              <a:rPr lang="zh-CN" altLang="en-US" dirty="0">
                <a:solidFill>
                  <a:srgbClr val="C00000"/>
                </a:solidFill>
              </a:rPr>
              <a:t>次态电路方程</a:t>
            </a:r>
            <a:r>
              <a:rPr lang="zh-CN" altLang="en-US" dirty="0"/>
              <a:t>和真值表</a:t>
            </a:r>
            <a:endParaRPr lang="en-US" altLang="zh-CN" dirty="0"/>
          </a:p>
          <a:p>
            <a:pPr lvl="1"/>
            <a:r>
              <a:rPr lang="zh-CN" altLang="en-US" dirty="0"/>
              <a:t>依据输出电路，写出输出方程和真值表</a:t>
            </a:r>
            <a:endParaRPr lang="en-US" altLang="zh-CN" dirty="0"/>
          </a:p>
          <a:p>
            <a:pPr lvl="1"/>
            <a:r>
              <a:rPr lang="zh-CN" altLang="en-US" dirty="0"/>
              <a:t>依据第一步和第二步，画出状态图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7559790" y="5433325"/>
            <a:ext cx="37790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1next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D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0next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D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66277" y="5724375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次态电路方程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91F2D9-A962-4C0C-B3E3-C6BD96BD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09" y="749153"/>
            <a:ext cx="7615265" cy="453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2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FSM</a:t>
            </a:r>
            <a:r>
              <a:rPr lang="zh-CN" altLang="en-US"/>
              <a:t>的分析</a:t>
            </a:r>
            <a:endParaRPr lang="en-US" dirty="0"/>
          </a:p>
        </p:txBody>
      </p:sp>
      <p:sp>
        <p:nvSpPr>
          <p:cNvPr id="1617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39615" y="1482436"/>
            <a:ext cx="9821985" cy="4781886"/>
          </a:xfrm>
        </p:spPr>
        <p:txBody>
          <a:bodyPr/>
          <a:lstStyle/>
          <a:p>
            <a:r>
              <a:rPr lang="zh-CN" altLang="en-US" dirty="0"/>
              <a:t>有限状态机的分析是指，给定一个状态机电路，分析出该电路的状态图</a:t>
            </a:r>
            <a:endParaRPr lang="en-US" altLang="zh-CN" dirty="0"/>
          </a:p>
          <a:p>
            <a:r>
              <a:rPr lang="zh-CN" altLang="en-US" dirty="0"/>
              <a:t>三个步骤：</a:t>
            </a:r>
            <a:endParaRPr lang="en-US" altLang="zh-CN" dirty="0"/>
          </a:p>
          <a:p>
            <a:pPr lvl="1"/>
            <a:r>
              <a:rPr lang="zh-CN" altLang="en-US" dirty="0"/>
              <a:t>依据次态电路，写出次态电路方程和真值表</a:t>
            </a:r>
            <a:endParaRPr lang="en-US" altLang="zh-CN" dirty="0"/>
          </a:p>
          <a:p>
            <a:pPr lvl="1"/>
            <a:r>
              <a:rPr lang="zh-CN" altLang="en-US" dirty="0"/>
              <a:t>依据输出电路，写出输出方程和真值表</a:t>
            </a:r>
            <a:endParaRPr lang="en-US" altLang="zh-CN" dirty="0"/>
          </a:p>
          <a:p>
            <a:pPr lvl="1"/>
            <a:r>
              <a:rPr lang="zh-CN" altLang="en-US" dirty="0"/>
              <a:t>依据第一步和第二步，画出状态图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966969" y="3962835"/>
            <a:ext cx="38278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1next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D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0next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D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CQ</a:t>
            </a:r>
            <a:r>
              <a:rPr lang="en-US" altLang="zh-CN" sz="2400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0" name="Group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706556"/>
              </p:ext>
            </p:extLst>
          </p:nvPr>
        </p:nvGraphicFramePr>
        <p:xfrm>
          <a:off x="7977231" y="2227004"/>
          <a:ext cx="3354433" cy="3915790"/>
        </p:xfrm>
        <a:graphic>
          <a:graphicData uri="http://schemas.openxmlformats.org/drawingml/2006/table">
            <a:tbl>
              <a:tblPr/>
              <a:tblGrid>
                <a:gridCol w="148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CQ</a:t>
                      </a:r>
                      <a:r>
                        <a:rPr kumimoji="0" lang="en-US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1next </a:t>
                      </a: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0next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4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Rectangle 3"/>
          <p:cNvSpPr txBox="1">
            <a:spLocks noRot="1" noChangeArrowheads="1"/>
          </p:cNvSpPr>
          <p:nvPr/>
        </p:nvSpPr>
        <p:spPr>
          <a:xfrm>
            <a:off x="439615" y="4978874"/>
            <a:ext cx="6882512" cy="1100406"/>
          </a:xfrm>
          <a:prstGeom prst="rect">
            <a:avLst/>
          </a:prstGeom>
        </p:spPr>
        <p:txBody>
          <a:bodyPr/>
          <a:lstStyle>
            <a:lvl1pPr marL="266400" indent="-266400" algn="l" defTabSz="914400" rtl="0" eaLnBrk="1" latinLnBrk="0" hangingPunct="1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1pPr>
            <a:lvl2pPr marL="712800" indent="-2700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–"/>
              <a:defRPr sz="18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2pPr>
            <a:lvl3pPr marL="1072800" indent="-1764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•"/>
              <a:defRPr sz="16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3pPr>
            <a:lvl4pPr marL="1440000" indent="-1872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–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»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0070C0"/>
                </a:solidFill>
              </a:rPr>
              <a:t>真值表如右图所示，左边一列表示输入信号的所有可能取值，右边一列表述两个状态寄存器随输入信号变化的输出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90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FSM</a:t>
            </a:r>
            <a:r>
              <a:rPr lang="zh-CN" altLang="en-US"/>
              <a:t>的分析</a:t>
            </a:r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A43C14-4D5A-4B02-83B9-BC979A04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真值表形式稍作调整</a:t>
            </a:r>
          </a:p>
        </p:txBody>
      </p:sp>
      <p:graphicFrame>
        <p:nvGraphicFramePr>
          <p:cNvPr id="10" name="Group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485562"/>
              </p:ext>
            </p:extLst>
          </p:nvPr>
        </p:nvGraphicFramePr>
        <p:xfrm>
          <a:off x="1291691" y="2124901"/>
          <a:ext cx="3232220" cy="4116626"/>
        </p:xfrm>
        <a:graphic>
          <a:graphicData uri="http://schemas.openxmlformats.org/drawingml/2006/table">
            <a:tbl>
              <a:tblPr/>
              <a:tblGrid>
                <a:gridCol w="1430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CQ</a:t>
                      </a:r>
                      <a:r>
                        <a:rPr kumimoji="0" lang="en-US" sz="24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1next </a:t>
                      </a: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24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0next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" name="Group 41">
            <a:extLst>
              <a:ext uri="{FF2B5EF4-FFF2-40B4-BE49-F238E27FC236}">
                <a16:creationId xmlns:a16="http://schemas.microsoft.com/office/drawing/2014/main" id="{16AC7CED-D12C-4630-B12A-BFA593B6A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13706"/>
              </p:ext>
            </p:extLst>
          </p:nvPr>
        </p:nvGraphicFramePr>
        <p:xfrm>
          <a:off x="6586942" y="2194030"/>
          <a:ext cx="4416781" cy="3640710"/>
        </p:xfrm>
        <a:graphic>
          <a:graphicData uri="http://schemas.openxmlformats.org/drawingml/2006/table">
            <a:tbl>
              <a:tblPr/>
              <a:tblGrid>
                <a:gridCol w="188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080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当前状态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4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4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次态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4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1next 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4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0next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7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7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7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7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0A139EFB-5ABB-4777-8EAE-C8EC9BF1919E}"/>
              </a:ext>
            </a:extLst>
          </p:cNvPr>
          <p:cNvSpPr/>
          <p:nvPr/>
        </p:nvSpPr>
        <p:spPr>
          <a:xfrm>
            <a:off x="5285014" y="3712029"/>
            <a:ext cx="762000" cy="736754"/>
          </a:xfrm>
          <a:prstGeom prst="rightArrow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0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FSM</a:t>
            </a:r>
            <a:r>
              <a:rPr lang="zh-CN" altLang="en-US" dirty="0"/>
              <a:t>的分析</a:t>
            </a:r>
            <a:endParaRPr lang="en-US" dirty="0"/>
          </a:p>
        </p:txBody>
      </p:sp>
      <p:sp>
        <p:nvSpPr>
          <p:cNvPr id="1617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37309" y="1455378"/>
            <a:ext cx="9713192" cy="4570412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/>
              <a:t>有限状态机的分析是指，给定一个状态机电路，分析该电路的状态图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/>
              <a:t>三个步骤：</a:t>
            </a:r>
            <a:endParaRPr lang="en-US" altLang="zh-CN" dirty="0"/>
          </a:p>
          <a:p>
            <a:pPr lvl="1">
              <a:lnSpc>
                <a:spcPct val="120000"/>
              </a:lnSpc>
              <a:defRPr/>
            </a:pPr>
            <a:r>
              <a:rPr lang="zh-CN" altLang="en-US" dirty="0"/>
              <a:t>依据次态电路，写出次态电路方程和</a:t>
            </a:r>
            <a:r>
              <a:rPr lang="zh-CN" altLang="en-US" dirty="0">
                <a:solidFill>
                  <a:srgbClr val="C00000"/>
                </a:solidFill>
              </a:rPr>
              <a:t>真值表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dirty="0"/>
              <a:t>依据输出电路，写出输出方程和真值表</a:t>
            </a:r>
            <a:endParaRPr lang="en-US" altLang="zh-CN" dirty="0"/>
          </a:p>
          <a:p>
            <a:pPr lvl="1">
              <a:lnSpc>
                <a:spcPct val="120000"/>
              </a:lnSpc>
              <a:defRPr/>
            </a:pPr>
            <a:r>
              <a:rPr lang="zh-CN" altLang="en-US" dirty="0"/>
              <a:t>依据</a:t>
            </a:r>
            <a:r>
              <a:rPr lang="zh-CN" altLang="en-US" dirty="0">
                <a:solidFill>
                  <a:srgbClr val="C00000"/>
                </a:solidFill>
              </a:rPr>
              <a:t>第一步</a:t>
            </a:r>
            <a:r>
              <a:rPr lang="zh-CN" altLang="en-US" dirty="0"/>
              <a:t>和第二步，画出</a:t>
            </a:r>
            <a:r>
              <a:rPr lang="zh-CN" altLang="en-US" dirty="0">
                <a:solidFill>
                  <a:srgbClr val="C00000"/>
                </a:solidFill>
              </a:rPr>
              <a:t>状态图</a:t>
            </a:r>
            <a:endParaRPr lang="en-US" altLang="zh-CN" dirty="0">
              <a:solidFill>
                <a:srgbClr val="C00000"/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graphicFrame>
        <p:nvGraphicFramePr>
          <p:cNvPr id="8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0160"/>
              </p:ext>
            </p:extLst>
          </p:nvPr>
        </p:nvGraphicFramePr>
        <p:xfrm>
          <a:off x="1066801" y="3638983"/>
          <a:ext cx="4770774" cy="2710364"/>
        </p:xfrm>
        <a:graphic>
          <a:graphicData uri="http://schemas.openxmlformats.org/drawingml/2006/table">
            <a:tbl>
              <a:tblPr/>
              <a:tblGrid>
                <a:gridCol w="20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016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当前状态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次态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1next 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0next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2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2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2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2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073" y="2376675"/>
            <a:ext cx="3820991" cy="3419609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 rot="20642122">
            <a:off x="6316587" y="4623987"/>
            <a:ext cx="1053378" cy="507799"/>
          </a:xfrm>
          <a:prstGeom prst="rightArrow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3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FSM</a:t>
            </a:r>
            <a:r>
              <a:rPr lang="zh-CN" altLang="en-US"/>
              <a:t>的分析</a:t>
            </a:r>
            <a:endParaRPr lang="en-US" dirty="0"/>
          </a:p>
        </p:txBody>
      </p:sp>
      <p:sp>
        <p:nvSpPr>
          <p:cNvPr id="1617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39615" y="1427660"/>
            <a:ext cx="11156640" cy="2452990"/>
          </a:xfrm>
        </p:spPr>
        <p:txBody>
          <a:bodyPr/>
          <a:lstStyle/>
          <a:p>
            <a:r>
              <a:rPr lang="zh-CN" altLang="en-US" dirty="0"/>
              <a:t>有限状态机的分析是指，给定一个状态机电路，分析出该电路的状态图。</a:t>
            </a:r>
            <a:endParaRPr lang="en-US" altLang="zh-CN" dirty="0"/>
          </a:p>
          <a:p>
            <a:r>
              <a:rPr lang="zh-CN" altLang="en-US" dirty="0"/>
              <a:t>三个步骤：</a:t>
            </a:r>
            <a:endParaRPr lang="en-US" altLang="zh-CN" dirty="0"/>
          </a:p>
          <a:p>
            <a:pPr lvl="1"/>
            <a:r>
              <a:rPr lang="zh-CN" altLang="en-US" dirty="0"/>
              <a:t>依据次态电路，写出次态电路方程和真值表</a:t>
            </a:r>
            <a:endParaRPr lang="en-US" altLang="zh-CN" dirty="0"/>
          </a:p>
          <a:p>
            <a:pPr lvl="1"/>
            <a:r>
              <a:rPr lang="zh-CN" altLang="en-US" dirty="0"/>
              <a:t>依据</a:t>
            </a:r>
            <a:r>
              <a:rPr lang="zh-CN" altLang="en-US" dirty="0">
                <a:solidFill>
                  <a:srgbClr val="C00000"/>
                </a:solidFill>
              </a:rPr>
              <a:t>输出电路</a:t>
            </a:r>
            <a:r>
              <a:rPr lang="zh-CN" altLang="en-US" dirty="0"/>
              <a:t>，写出</a:t>
            </a:r>
            <a:r>
              <a:rPr lang="zh-CN" altLang="en-US" dirty="0">
                <a:solidFill>
                  <a:srgbClr val="C00000"/>
                </a:solidFill>
              </a:rPr>
              <a:t>输出方程和真值表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依据第一步和第二步，画出状态图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822020" y="5096503"/>
            <a:ext cx="13623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5943600" algn="r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200" baseline="-30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2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200" baseline="-30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2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34031"/>
              </p:ext>
            </p:extLst>
          </p:nvPr>
        </p:nvGraphicFramePr>
        <p:xfrm>
          <a:off x="1019512" y="4305657"/>
          <a:ext cx="2237874" cy="1981200"/>
        </p:xfrm>
        <a:graphic>
          <a:graphicData uri="http://schemas.openxmlformats.org/drawingml/2006/table">
            <a:tbl>
              <a:tblPr/>
              <a:tblGrid>
                <a:gridCol w="108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7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7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7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7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949186" y="471776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输出方程</a:t>
            </a:r>
          </a:p>
        </p:txBody>
      </p:sp>
      <p:sp>
        <p:nvSpPr>
          <p:cNvPr id="3" name="矩形 2"/>
          <p:cNvSpPr/>
          <p:nvPr/>
        </p:nvSpPr>
        <p:spPr>
          <a:xfrm>
            <a:off x="1434601" y="3859903"/>
            <a:ext cx="1407696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真值表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91F2D9-A962-4C0C-B3E3-C6BD96BD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210" y="2389546"/>
            <a:ext cx="6493362" cy="386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FSM</a:t>
            </a:r>
            <a:r>
              <a:rPr lang="zh-CN" altLang="en-US"/>
              <a:t>的分析</a:t>
            </a:r>
            <a:endParaRPr lang="en-US" dirty="0"/>
          </a:p>
        </p:txBody>
      </p:sp>
      <p:sp>
        <p:nvSpPr>
          <p:cNvPr id="1617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39615" y="1316182"/>
            <a:ext cx="9585647" cy="2375949"/>
          </a:xfrm>
        </p:spPr>
        <p:txBody>
          <a:bodyPr/>
          <a:lstStyle/>
          <a:p>
            <a:r>
              <a:rPr lang="zh-CN" altLang="en-US" dirty="0"/>
              <a:t>有限状态机的分析：给定一个状态机电路，分析出该电路的状态图。</a:t>
            </a:r>
            <a:endParaRPr lang="en-US" altLang="zh-CN" dirty="0"/>
          </a:p>
          <a:p>
            <a:r>
              <a:rPr lang="zh-CN" altLang="en-US" dirty="0"/>
              <a:t>三个步骤：</a:t>
            </a:r>
            <a:endParaRPr lang="en-US" altLang="zh-CN" dirty="0"/>
          </a:p>
          <a:p>
            <a:pPr lvl="1"/>
            <a:r>
              <a:rPr lang="zh-CN" altLang="en-US" dirty="0"/>
              <a:t>依据次态电路，写出次态电路方程和真值表</a:t>
            </a:r>
            <a:endParaRPr lang="en-US" altLang="zh-CN" dirty="0"/>
          </a:p>
          <a:p>
            <a:pPr lvl="1"/>
            <a:r>
              <a:rPr lang="zh-CN" altLang="en-US" dirty="0"/>
              <a:t>依据输出电路，写出输出方程和真值表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依据第一步和第二步，画出状态图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3" name="右箭头 2"/>
          <p:cNvSpPr/>
          <p:nvPr/>
        </p:nvSpPr>
        <p:spPr>
          <a:xfrm rot="20147398">
            <a:off x="5894300" y="4643539"/>
            <a:ext cx="722734" cy="588668"/>
          </a:xfrm>
          <a:prstGeom prst="rightArrow">
            <a:avLst/>
          </a:prstGeom>
          <a:solidFill>
            <a:srgbClr val="B01F2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Group 45">
            <a:extLst>
              <a:ext uri="{FF2B5EF4-FFF2-40B4-BE49-F238E27FC236}">
                <a16:creationId xmlns:a16="http://schemas.microsoft.com/office/drawing/2014/main" id="{40C943FB-0103-4D33-8337-54134EC49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967421"/>
              </p:ext>
            </p:extLst>
          </p:nvPr>
        </p:nvGraphicFramePr>
        <p:xfrm>
          <a:off x="2167246" y="3981879"/>
          <a:ext cx="2837474" cy="2286000"/>
        </p:xfrm>
        <a:graphic>
          <a:graphicData uri="http://schemas.openxmlformats.org/drawingml/2006/table">
            <a:tbl>
              <a:tblPr/>
              <a:tblGrid>
                <a:gridCol w="1418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7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4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4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01F24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B01F24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7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7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024CA010-8C39-4DFE-A56F-97BE6E89A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987" y="2311773"/>
            <a:ext cx="3993226" cy="38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2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FSM</a:t>
            </a:r>
            <a:r>
              <a:rPr lang="zh-CN" altLang="en-US"/>
              <a:t>的综合</a:t>
            </a:r>
            <a:endParaRPr lang="en-US" dirty="0"/>
          </a:p>
        </p:txBody>
      </p:sp>
      <p:sp>
        <p:nvSpPr>
          <p:cNvPr id="1617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39615" y="1433016"/>
            <a:ext cx="6425880" cy="4932616"/>
          </a:xfrm>
        </p:spPr>
        <p:txBody>
          <a:bodyPr/>
          <a:lstStyle/>
          <a:p>
            <a:r>
              <a:rPr lang="zh-CN" altLang="en-US" dirty="0"/>
              <a:t>有限状态机的综合是指，给定一个状态图，综合出该状态图的电路</a:t>
            </a:r>
            <a:endParaRPr lang="en-US" altLang="zh-CN" dirty="0"/>
          </a:p>
          <a:p>
            <a:r>
              <a:rPr lang="zh-CN" altLang="en-US" dirty="0"/>
              <a:t>三个步骤：</a:t>
            </a:r>
            <a:endParaRPr lang="en-US" altLang="zh-CN" dirty="0"/>
          </a:p>
          <a:p>
            <a:pPr lvl="1"/>
            <a:r>
              <a:rPr lang="zh-CN" altLang="en-US" dirty="0"/>
              <a:t>依据状态图，</a:t>
            </a:r>
            <a:r>
              <a:rPr lang="zh-CN" altLang="en-US" dirty="0">
                <a:solidFill>
                  <a:srgbClr val="B01F24"/>
                </a:solidFill>
              </a:rPr>
              <a:t>做出次态电路真值表，写出次态电路逻辑表达式</a:t>
            </a:r>
            <a:endParaRPr lang="en-US" altLang="zh-CN" dirty="0">
              <a:solidFill>
                <a:srgbClr val="B01F24"/>
              </a:solidFill>
            </a:endParaRPr>
          </a:p>
          <a:p>
            <a:pPr lvl="1"/>
            <a:r>
              <a:rPr lang="zh-CN" altLang="en-US" dirty="0"/>
              <a:t>依据状态图，做出输出电路真值表，写出输出电路逻辑表达式</a:t>
            </a:r>
            <a:endParaRPr lang="en-US" altLang="zh-CN" dirty="0"/>
          </a:p>
          <a:p>
            <a:pPr lvl="1"/>
            <a:r>
              <a:rPr lang="zh-CN" altLang="en-US" dirty="0"/>
              <a:t>依据第一步和第二步，画出电路图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04036A-C8FA-4E37-A13A-F1A689C4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938" y="675587"/>
            <a:ext cx="3552364" cy="2929547"/>
          </a:xfrm>
          <a:prstGeom prst="rect">
            <a:avLst/>
          </a:prstGeom>
        </p:spPr>
      </p:pic>
      <p:graphicFrame>
        <p:nvGraphicFramePr>
          <p:cNvPr id="6" name="Group 71">
            <a:extLst>
              <a:ext uri="{FF2B5EF4-FFF2-40B4-BE49-F238E27FC236}">
                <a16:creationId xmlns:a16="http://schemas.microsoft.com/office/drawing/2014/main" id="{1BB9096C-76E5-4D43-9F4E-0F28D32E7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364431"/>
              </p:ext>
            </p:extLst>
          </p:nvPr>
        </p:nvGraphicFramePr>
        <p:xfrm>
          <a:off x="8176943" y="3798928"/>
          <a:ext cx="2992353" cy="2566704"/>
        </p:xfrm>
        <a:graphic>
          <a:graphicData uri="http://schemas.openxmlformats.org/drawingml/2006/table">
            <a:tbl>
              <a:tblPr/>
              <a:tblGrid>
                <a:gridCol w="1346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815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当前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状态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03" marB="45703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次态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03" marB="45703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9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0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4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8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Group 39">
            <a:extLst>
              <a:ext uri="{FF2B5EF4-FFF2-40B4-BE49-F238E27FC236}">
                <a16:creationId xmlns:a16="http://schemas.microsoft.com/office/drawing/2014/main" id="{D64EF282-3C76-45BC-82B1-72A3EF8B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67646"/>
              </p:ext>
            </p:extLst>
          </p:nvPr>
        </p:nvGraphicFramePr>
        <p:xfrm>
          <a:off x="1545833" y="5331707"/>
          <a:ext cx="4542840" cy="762000"/>
        </p:xfrm>
        <a:graphic>
          <a:graphicData uri="http://schemas.openxmlformats.org/drawingml/2006/table">
            <a:tbl>
              <a:tblPr/>
              <a:tblGrid>
                <a:gridCol w="4542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B'Q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87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97253-7E54-4F20-B946-1281352B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FSM</a:t>
            </a:r>
            <a:r>
              <a:rPr lang="zh-CN" altLang="en-US"/>
              <a:t>的综合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CBEA7A-9FA4-4A5A-B434-CFA050430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433016"/>
            <a:ext cx="6305959" cy="4932616"/>
          </a:xfrm>
        </p:spPr>
        <p:txBody>
          <a:bodyPr/>
          <a:lstStyle/>
          <a:p>
            <a:pPr lvl="0"/>
            <a:r>
              <a:rPr lang="zh-CN" altLang="en-US" dirty="0"/>
              <a:t>有限状态机的综合是指，给定一个状态图，综合出该状态图的电路</a:t>
            </a:r>
            <a:endParaRPr lang="en-US" altLang="zh-CN" dirty="0"/>
          </a:p>
          <a:p>
            <a:pPr lvl="0"/>
            <a:r>
              <a:rPr lang="zh-CN" altLang="en-US" dirty="0"/>
              <a:t>三个步骤：</a:t>
            </a:r>
            <a:endParaRPr lang="en-US" altLang="zh-CN" dirty="0"/>
          </a:p>
          <a:p>
            <a:pPr lvl="1"/>
            <a:r>
              <a:rPr lang="zh-CN" altLang="en-US" dirty="0"/>
              <a:t>依据状态图，做出次态电路真值表，写出次态电路逻辑表达式</a:t>
            </a:r>
            <a:endParaRPr lang="en-US" altLang="zh-CN" dirty="0"/>
          </a:p>
          <a:p>
            <a:pPr lvl="1"/>
            <a:r>
              <a:rPr lang="zh-CN" altLang="en-US" dirty="0"/>
              <a:t>依据状态图，</a:t>
            </a:r>
            <a:r>
              <a:rPr lang="zh-CN" altLang="en-US" dirty="0">
                <a:solidFill>
                  <a:srgbClr val="B01F24"/>
                </a:solidFill>
              </a:rPr>
              <a:t>做出输出电路真值表，写出输出电路逻辑表达式</a:t>
            </a:r>
            <a:endParaRPr lang="en-US" altLang="zh-CN" dirty="0">
              <a:solidFill>
                <a:srgbClr val="B01F24"/>
              </a:solidFill>
            </a:endParaRPr>
          </a:p>
          <a:p>
            <a:pPr lvl="1"/>
            <a:r>
              <a:rPr lang="zh-CN" altLang="en-US" dirty="0"/>
              <a:t>依据第一步和第二步，画出电路图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7" name="Group 87">
            <a:extLst>
              <a:ext uri="{FF2B5EF4-FFF2-40B4-BE49-F238E27FC236}">
                <a16:creationId xmlns:a16="http://schemas.microsoft.com/office/drawing/2014/main" id="{DD239466-5A42-48AB-8CA2-34A496612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979888"/>
              </p:ext>
            </p:extLst>
          </p:nvPr>
        </p:nvGraphicFramePr>
        <p:xfrm>
          <a:off x="8115824" y="3899324"/>
          <a:ext cx="3114592" cy="2350254"/>
        </p:xfrm>
        <a:graphic>
          <a:graphicData uri="http://schemas.openxmlformats.org/drawingml/2006/table">
            <a:tbl>
              <a:tblPr/>
              <a:tblGrid>
                <a:gridCol w="1911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0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当前状态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输出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2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2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2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D3BAF08B-626D-4E43-8A22-6D4B33889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38" y="675587"/>
            <a:ext cx="3552364" cy="29295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DEAC63-97C8-4765-82E3-62E63398F831}"/>
              </a:ext>
            </a:extLst>
          </p:cNvPr>
          <p:cNvSpPr txBox="1"/>
          <p:nvPr/>
        </p:nvSpPr>
        <p:spPr>
          <a:xfrm>
            <a:off x="6570467" y="5583836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5943600" algn="r"/>
              </a:tabLst>
            </a:pPr>
            <a:r>
              <a:rPr lang="en-US" altLang="zh-CN" sz="22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2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200" baseline="-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AFB828-997E-4BC1-B180-A257D444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15" y="2823209"/>
            <a:ext cx="4792773" cy="35323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9935B7-E7E2-4316-9176-CB845C7A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FSM</a:t>
            </a:r>
            <a:r>
              <a:rPr lang="zh-CN" altLang="en-US"/>
              <a:t>的综合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4EE1E-2B0D-4300-86DE-B3C8C2789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4" y="1433016"/>
            <a:ext cx="7085447" cy="4932616"/>
          </a:xfrm>
        </p:spPr>
        <p:txBody>
          <a:bodyPr/>
          <a:lstStyle/>
          <a:p>
            <a:pPr lvl="0"/>
            <a:r>
              <a:rPr lang="zh-CN" altLang="en-US" dirty="0"/>
              <a:t>有限状态机的综合是指，给定一个状态图，综合出该状态图的电路</a:t>
            </a:r>
            <a:endParaRPr lang="en-US" altLang="zh-CN" dirty="0"/>
          </a:p>
          <a:p>
            <a:pPr lvl="0"/>
            <a:r>
              <a:rPr lang="zh-CN" altLang="en-US" dirty="0"/>
              <a:t>三个步骤：</a:t>
            </a:r>
            <a:endParaRPr lang="en-US" altLang="zh-CN" dirty="0"/>
          </a:p>
          <a:p>
            <a:pPr lvl="1"/>
            <a:r>
              <a:rPr lang="zh-CN" altLang="en-US" dirty="0"/>
              <a:t>依据状态图，做出次态电路真值表，写出次态电路逻辑表达式</a:t>
            </a:r>
            <a:endParaRPr lang="en-US" altLang="zh-CN" dirty="0"/>
          </a:p>
          <a:p>
            <a:pPr lvl="1"/>
            <a:r>
              <a:rPr lang="zh-CN" altLang="en-US" dirty="0"/>
              <a:t>依据状态图，做出输出电路真值表，写出输出电路逻辑表达式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B01F24"/>
                </a:solidFill>
              </a:rPr>
              <a:t>依据第一步和第二步，画出电路图</a:t>
            </a:r>
            <a:endParaRPr lang="en-US" altLang="zh-CN" dirty="0">
              <a:solidFill>
                <a:srgbClr val="B01F24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B9EBB4-9BC3-44D7-AD92-8FD59D31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789" y="683081"/>
            <a:ext cx="3007054" cy="24798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A0D433-DDE7-4F14-BCA7-32762499DFF2}"/>
              </a:ext>
            </a:extLst>
          </p:cNvPr>
          <p:cNvSpPr txBox="1"/>
          <p:nvPr/>
        </p:nvSpPr>
        <p:spPr>
          <a:xfrm>
            <a:off x="2426530" y="5485276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5943600" algn="r"/>
              </a:tabLst>
            </a:pPr>
            <a:r>
              <a:rPr lang="en-US" altLang="zh-CN" sz="22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2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200" baseline="-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Group 39">
            <a:extLst>
              <a:ext uri="{FF2B5EF4-FFF2-40B4-BE49-F238E27FC236}">
                <a16:creationId xmlns:a16="http://schemas.microsoft.com/office/drawing/2014/main" id="{40E912CF-2087-4B7E-9FEC-53626F792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80726"/>
              </p:ext>
            </p:extLst>
          </p:nvPr>
        </p:nvGraphicFramePr>
        <p:xfrm>
          <a:off x="2426530" y="4598890"/>
          <a:ext cx="4542840" cy="762000"/>
        </p:xfrm>
        <a:graphic>
          <a:graphicData uri="http://schemas.openxmlformats.org/drawingml/2006/table">
            <a:tbl>
              <a:tblPr/>
              <a:tblGrid>
                <a:gridCol w="4542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B'Q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51A9D15-D731-444A-A4D6-4EE42A64E53D}"/>
              </a:ext>
            </a:extLst>
          </p:cNvPr>
          <p:cNvSpPr txBox="1"/>
          <p:nvPr/>
        </p:nvSpPr>
        <p:spPr>
          <a:xfrm>
            <a:off x="856870" y="48441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Georgia" panose="02040502050405020303" pitchFamily="18" charset="0"/>
                <a:ea typeface="微软雅黑" pitchFamily="34" charset="-122"/>
              </a:rPr>
              <a:t>次态电路逻辑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FE07F1-17A1-43DB-B443-BBD0021E79F3}"/>
              </a:ext>
            </a:extLst>
          </p:cNvPr>
          <p:cNvSpPr txBox="1"/>
          <p:nvPr/>
        </p:nvSpPr>
        <p:spPr>
          <a:xfrm>
            <a:off x="856870" y="55160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Georgia" panose="02040502050405020303" pitchFamily="18" charset="0"/>
                <a:ea typeface="微软雅黑" pitchFamily="34" charset="-122"/>
              </a:rPr>
              <a:t>输出电路逻辑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0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汽车警报器</a:t>
            </a:r>
            <a:r>
              <a:rPr lang="en-US" altLang="zh-CN" dirty="0"/>
              <a:t>V1</a:t>
            </a:r>
            <a:r>
              <a:rPr lang="zh-CN" altLang="en-US" dirty="0"/>
              <a:t>和</a:t>
            </a:r>
            <a:r>
              <a:rPr lang="en-US" altLang="zh-CN" dirty="0"/>
              <a:t>V2</a:t>
            </a:r>
            <a:r>
              <a:rPr lang="zh-CN" altLang="en-US" dirty="0"/>
              <a:t>版本回顾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1406236"/>
            <a:ext cx="9771185" cy="4894553"/>
          </a:xfrm>
        </p:spPr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altLang="zh-CN" dirty="0"/>
              <a:t>V1</a:t>
            </a:r>
            <a:r>
              <a:rPr lang="zh-CN" altLang="en-US" dirty="0"/>
              <a:t>版：组合逻辑电路</a:t>
            </a:r>
            <a:endParaRPr lang="en-US" altLang="zh-CN" dirty="0"/>
          </a:p>
          <a:p>
            <a:pPr>
              <a:spcAft>
                <a:spcPts val="0"/>
              </a:spcAft>
              <a:defRPr/>
            </a:pP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/>
          </a:p>
          <a:p>
            <a:pPr>
              <a:spcAft>
                <a:spcPts val="0"/>
              </a:spcAft>
              <a:defRPr/>
            </a:pPr>
            <a:r>
              <a:rPr lang="en-US" altLang="zh-CN" dirty="0"/>
              <a:t>V2</a:t>
            </a:r>
            <a:r>
              <a:rPr lang="zh-CN" altLang="en-US" dirty="0"/>
              <a:t>版：在</a:t>
            </a:r>
            <a:r>
              <a:rPr lang="en-US" altLang="zh-CN" dirty="0"/>
              <a:t>v1</a:t>
            </a:r>
            <a:r>
              <a:rPr lang="zh-CN" altLang="en-US" dirty="0"/>
              <a:t>版的基础上，加入</a:t>
            </a:r>
            <a:r>
              <a:rPr lang="en-US" altLang="zh-CN" dirty="0"/>
              <a:t>SR</a:t>
            </a:r>
            <a:r>
              <a:rPr lang="zh-CN" altLang="en-US" dirty="0"/>
              <a:t>锁存器</a:t>
            </a:r>
            <a:endParaRPr lang="en-US" altLang="zh-CN" dirty="0"/>
          </a:p>
          <a:p>
            <a:pPr>
              <a:defRPr/>
            </a:pPr>
            <a:endParaRPr lang="en-US" altLang="zh-CN" dirty="0">
              <a:effectLst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dirty="0">
              <a:effectLst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FBBE1C-CEAF-4DC6-BC10-F2B0EF7C7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179" y="3638228"/>
            <a:ext cx="8222622" cy="26625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E100DD-2354-4532-8662-882A148D6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298" y="1554770"/>
            <a:ext cx="5178384" cy="12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91E0FA65-A751-404F-BAEB-8C1BBC2739A1}"/>
              </a:ext>
            </a:extLst>
          </p:cNvPr>
          <p:cNvSpPr/>
          <p:nvPr/>
        </p:nvSpPr>
        <p:spPr>
          <a:xfrm>
            <a:off x="7100454" y="1503219"/>
            <a:ext cx="4523509" cy="42048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数字逻辑电路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39615" y="1433016"/>
            <a:ext cx="6335258" cy="4932616"/>
          </a:xfrm>
        </p:spPr>
        <p:txBody>
          <a:bodyPr/>
          <a:lstStyle/>
          <a:p>
            <a:r>
              <a:rPr lang="zh-CN" altLang="en-US" dirty="0"/>
              <a:t>所有数字逻辑电路都可以被分成两类：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B01F24"/>
                </a:solidFill>
              </a:rPr>
              <a:t>组合逻辑电路：</a:t>
            </a:r>
            <a:r>
              <a:rPr lang="zh-CN" altLang="en-US" dirty="0"/>
              <a:t>输出只和当前的输入有关，即没有记忆功能。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B01F24"/>
                </a:solidFill>
              </a:rPr>
              <a:t>时序逻辑电路：</a:t>
            </a:r>
            <a:r>
              <a:rPr lang="zh-CN" altLang="en-US" dirty="0"/>
              <a:t>输出不仅和当前的输入有关，还和以前的输入有关，即具有记忆功能。</a:t>
            </a:r>
            <a:endParaRPr lang="en-US" altLang="zh-CN" dirty="0"/>
          </a:p>
          <a:p>
            <a:r>
              <a:rPr lang="zh-CN" altLang="en-US" dirty="0"/>
              <a:t>无论是组合逻辑电路，还是时序逻辑电路，都可以由最基本的与门，或门和非门组成。</a:t>
            </a:r>
            <a:endParaRPr lang="en-US" altLang="zh-CN" dirty="0"/>
          </a:p>
          <a:p>
            <a:r>
              <a:rPr lang="zh-CN" altLang="en-US" dirty="0"/>
              <a:t>所不同的是连接方式不一样，时序逻辑电路的基本门电路连接中，带有</a:t>
            </a:r>
            <a:r>
              <a:rPr lang="zh-CN" altLang="en-US" dirty="0">
                <a:solidFill>
                  <a:srgbClr val="0070C0"/>
                </a:solidFill>
              </a:rPr>
              <a:t>反馈回路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6D6BF86-0BCC-47D9-AC2C-C8DDFBE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53" y="1826006"/>
            <a:ext cx="4142510" cy="2929268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FBF6D43B-94E1-4644-95D3-ADEDC5159279}"/>
              </a:ext>
            </a:extLst>
          </p:cNvPr>
          <p:cNvSpPr txBox="1"/>
          <p:nvPr/>
        </p:nvSpPr>
        <p:spPr>
          <a:xfrm>
            <a:off x="8478982" y="49373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</a:t>
            </a:r>
          </a:p>
        </p:txBody>
      </p:sp>
    </p:spTree>
    <p:extLst>
      <p:ext uri="{BB962C8B-B14F-4D97-AF65-F5344CB8AC3E}">
        <p14:creationId xmlns:p14="http://schemas.microsoft.com/office/powerpoint/2010/main" val="5989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汽车警报器</a:t>
            </a:r>
            <a:r>
              <a:rPr lang="en-US" dirty="0"/>
              <a:t>v3</a:t>
            </a:r>
            <a:r>
              <a:rPr lang="zh-CN" altLang="en-US" dirty="0"/>
              <a:t>版本：使用状态机</a:t>
            </a:r>
            <a:endParaRPr 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39615" y="1242516"/>
            <a:ext cx="11205130" cy="5259884"/>
          </a:xfrm>
        </p:spPr>
        <p:txBody>
          <a:bodyPr/>
          <a:lstStyle/>
          <a:p>
            <a:r>
              <a:rPr lang="zh-CN" altLang="en-US" dirty="0"/>
              <a:t>首先需要画出状态图</a:t>
            </a:r>
            <a:endParaRPr lang="en-US" altLang="zh-CN" dirty="0"/>
          </a:p>
          <a:p>
            <a:pPr lvl="1"/>
            <a:r>
              <a:rPr lang="zh-CN" altLang="en-US" dirty="0"/>
              <a:t>确定系统状态：汽车警报器的两个状态，一个是警报响，一个是警报不响。只在这两个状态机跳转，不需要额外状态。</a:t>
            </a:r>
            <a:endParaRPr lang="en-US" altLang="zh-CN" dirty="0"/>
          </a:p>
          <a:p>
            <a:pPr lvl="1"/>
            <a:r>
              <a:rPr lang="zh-CN" altLang="en-US" dirty="0"/>
              <a:t>确定有向边：两个状态之间都是可以互相跳转的，每个状态也是可以继续留在原先状态的，所以有</a:t>
            </a:r>
            <a:r>
              <a:rPr lang="en-US" altLang="zh-CN" dirty="0"/>
              <a:t>4</a:t>
            </a:r>
            <a:r>
              <a:rPr lang="zh-CN" altLang="en-US" dirty="0"/>
              <a:t>条有向边。</a:t>
            </a:r>
            <a:endParaRPr lang="en-US" altLang="zh-CN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确定跳转条件：根据输入所有可能的组合引起的状态变化，在有向边上标注跳转条件。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6807" name="Line 91"/>
          <p:cNvSpPr>
            <a:spLocks noChangeShapeType="1"/>
          </p:cNvSpPr>
          <p:nvPr/>
        </p:nvSpPr>
        <p:spPr bwMode="auto">
          <a:xfrm>
            <a:off x="3460750" y="3138488"/>
            <a:ext cx="0" cy="0"/>
          </a:xfrm>
          <a:prstGeom prst="line">
            <a:avLst/>
          </a:prstGeom>
          <a:noFill/>
          <a:ln w="254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D13AE2-552A-4AE2-8205-1BD664AC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62" y="3972194"/>
            <a:ext cx="7958822" cy="239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6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汽车警报器</a:t>
            </a:r>
            <a:r>
              <a:rPr lang="en-US" altLang="zh-CN" dirty="0"/>
              <a:t>v3</a:t>
            </a:r>
            <a:r>
              <a:rPr lang="zh-CN" altLang="en-US" dirty="0"/>
              <a:t>版本：次态电路真值表和表达式</a:t>
            </a:r>
            <a:endParaRPr lang="en-US" dirty="0"/>
          </a:p>
        </p:txBody>
      </p:sp>
      <p:sp>
        <p:nvSpPr>
          <p:cNvPr id="77830" name="Line 5"/>
          <p:cNvSpPr>
            <a:spLocks noChangeShapeType="1"/>
          </p:cNvSpPr>
          <p:nvPr/>
        </p:nvSpPr>
        <p:spPr bwMode="auto">
          <a:xfrm>
            <a:off x="3460750" y="3138488"/>
            <a:ext cx="0" cy="0"/>
          </a:xfrm>
          <a:prstGeom prst="line">
            <a:avLst/>
          </a:prstGeom>
          <a:noFill/>
          <a:ln w="254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82" name="Text Box 57"/>
          <p:cNvSpPr txBox="1">
            <a:spLocks noChangeArrowheads="1"/>
          </p:cNvSpPr>
          <p:nvPr/>
        </p:nvSpPr>
        <p:spPr bwMode="auto">
          <a:xfrm>
            <a:off x="2286555" y="5538059"/>
            <a:ext cx="3759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30000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baseline="-30000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	</a:t>
            </a:r>
            <a:r>
              <a:rPr lang="en-US" altLang="zh-CN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30000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i="1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B01F2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6F0F57-154E-4259-9CCA-51BBBD21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732" y="3928099"/>
            <a:ext cx="4914846" cy="762654"/>
          </a:xfrm>
          <a:prstGeom prst="rect">
            <a:avLst/>
          </a:prstGeom>
          <a:ln>
            <a:solidFill>
              <a:srgbClr val="B01F24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1DD7B6-3E19-4BB2-B63F-3806385CC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590" y="2061696"/>
            <a:ext cx="3633141" cy="4101621"/>
          </a:xfrm>
          <a:prstGeom prst="rect">
            <a:avLst/>
          </a:prstGeom>
        </p:spPr>
      </p:pic>
      <p:graphicFrame>
        <p:nvGraphicFramePr>
          <p:cNvPr id="14" name="Group 41">
            <a:extLst>
              <a:ext uri="{FF2B5EF4-FFF2-40B4-BE49-F238E27FC236}">
                <a16:creationId xmlns:a16="http://schemas.microsoft.com/office/drawing/2014/main" id="{3B81925C-D35B-4BF3-8830-C9885468F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642075"/>
              </p:ext>
            </p:extLst>
          </p:nvPr>
        </p:nvGraphicFramePr>
        <p:xfrm>
          <a:off x="775360" y="1523246"/>
          <a:ext cx="6681357" cy="1981200"/>
        </p:xfrm>
        <a:graphic>
          <a:graphicData uri="http://schemas.openxmlformats.org/drawingml/2006/table">
            <a:tbl>
              <a:tblPr/>
              <a:tblGrid>
                <a:gridCol w="742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73">
                  <a:extLst>
                    <a:ext uri="{9D8B030D-6E8A-4147-A177-3AD203B41FA5}">
                      <a16:colId xmlns:a16="http://schemas.microsoft.com/office/drawing/2014/main" val="1439746967"/>
                    </a:ext>
                  </a:extLst>
                </a:gridCol>
                <a:gridCol w="742373">
                  <a:extLst>
                    <a:ext uri="{9D8B030D-6E8A-4147-A177-3AD203B41FA5}">
                      <a16:colId xmlns:a16="http://schemas.microsoft.com/office/drawing/2014/main" val="2111955469"/>
                    </a:ext>
                  </a:extLst>
                </a:gridCol>
                <a:gridCol w="742373">
                  <a:extLst>
                    <a:ext uri="{9D8B030D-6E8A-4147-A177-3AD203B41FA5}">
                      <a16:colId xmlns:a16="http://schemas.microsoft.com/office/drawing/2014/main" val="3987770897"/>
                    </a:ext>
                  </a:extLst>
                </a:gridCol>
                <a:gridCol w="742373">
                  <a:extLst>
                    <a:ext uri="{9D8B030D-6E8A-4147-A177-3AD203B41FA5}">
                      <a16:colId xmlns:a16="http://schemas.microsoft.com/office/drawing/2014/main" val="4167546679"/>
                    </a:ext>
                  </a:extLst>
                </a:gridCol>
                <a:gridCol w="742373">
                  <a:extLst>
                    <a:ext uri="{9D8B030D-6E8A-4147-A177-3AD203B41FA5}">
                      <a16:colId xmlns:a16="http://schemas.microsoft.com/office/drawing/2014/main" val="1567336811"/>
                    </a:ext>
                  </a:extLst>
                </a:gridCol>
                <a:gridCol w="742373">
                  <a:extLst>
                    <a:ext uri="{9D8B030D-6E8A-4147-A177-3AD203B41FA5}">
                      <a16:colId xmlns:a16="http://schemas.microsoft.com/office/drawing/2014/main" val="716060628"/>
                    </a:ext>
                  </a:extLst>
                </a:gridCol>
              </a:tblGrid>
              <a:tr h="352812"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现态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8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次态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0next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8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M, D, V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898516"/>
                  </a:ext>
                </a:extLst>
              </a:tr>
              <a:tr h="3690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011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5943600" algn="r"/>
                        </a:tabLst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箭头: 下 1">
            <a:extLst>
              <a:ext uri="{FF2B5EF4-FFF2-40B4-BE49-F238E27FC236}">
                <a16:creationId xmlns:a16="http://schemas.microsoft.com/office/drawing/2014/main" id="{D6FC7F81-4025-44F2-BC03-EA7C97F4817F}"/>
              </a:ext>
            </a:extLst>
          </p:cNvPr>
          <p:cNvSpPr/>
          <p:nvPr/>
        </p:nvSpPr>
        <p:spPr>
          <a:xfrm>
            <a:off x="3937555" y="4885806"/>
            <a:ext cx="601788" cy="457200"/>
          </a:xfrm>
          <a:prstGeom prst="downArrow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28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汽车警报器</a:t>
            </a:r>
            <a:r>
              <a:rPr lang="en-US" dirty="0"/>
              <a:t>v3</a:t>
            </a:r>
            <a:r>
              <a:rPr lang="zh-CN" altLang="en-US" dirty="0"/>
              <a:t>版本电路图</a:t>
            </a:r>
            <a:endParaRPr lang="en-US" dirty="0"/>
          </a:p>
        </p:txBody>
      </p:sp>
      <p:sp>
        <p:nvSpPr>
          <p:cNvPr id="78855" name="Rectangle 54"/>
          <p:cNvSpPr>
            <a:spLocks noChangeArrowheads="1"/>
          </p:cNvSpPr>
          <p:nvPr/>
        </p:nvSpPr>
        <p:spPr bwMode="auto">
          <a:xfrm>
            <a:off x="1524001" y="24108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zh-CN" sz="1800">
              <a:ea typeface="宋体" panose="02010600030101010101" pitchFamily="2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39616" y="4077772"/>
            <a:ext cx="11184348" cy="2208728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版本</a:t>
            </a:r>
            <a:r>
              <a:rPr lang="en-US" altLang="zh-CN" dirty="0"/>
              <a:t>2</a:t>
            </a:r>
            <a:r>
              <a:rPr lang="zh-CN" altLang="en-US" dirty="0"/>
              <a:t>不需要时钟，版本</a:t>
            </a:r>
            <a:r>
              <a:rPr lang="en-US" altLang="zh-CN" dirty="0"/>
              <a:t>3</a:t>
            </a:r>
            <a:r>
              <a:rPr lang="zh-CN" altLang="en-US" dirty="0"/>
              <a:t>需要时钟。版本</a:t>
            </a:r>
            <a:r>
              <a:rPr lang="en-US" altLang="zh-CN" dirty="0"/>
              <a:t>3</a:t>
            </a:r>
            <a:r>
              <a:rPr lang="zh-CN" altLang="en-US" dirty="0"/>
              <a:t>提供了外部可控性。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版本</a:t>
            </a:r>
            <a:r>
              <a:rPr lang="en-US" altLang="zh-CN" dirty="0"/>
              <a:t>2</a:t>
            </a:r>
            <a:r>
              <a:rPr lang="zh-CN" altLang="en-US" dirty="0"/>
              <a:t>设计需要对系统的较为深入的理解和一些技巧，相比而言，版本</a:t>
            </a:r>
            <a:r>
              <a:rPr lang="en-US" altLang="zh-CN" dirty="0"/>
              <a:t>3</a:t>
            </a:r>
            <a:r>
              <a:rPr lang="zh-CN" altLang="en-US" dirty="0"/>
              <a:t>只要按照状态机的设计流程就可以完成，设计方法具有一般性。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考虑设计方法的一般性，以及随着复杂度增加后的设计难度，推荐使用版本</a:t>
            </a:r>
            <a:r>
              <a:rPr lang="en-US" altLang="zh-CN" dirty="0"/>
              <a:t>3</a:t>
            </a:r>
            <a:r>
              <a:rPr lang="zh-CN" altLang="en-US" dirty="0"/>
              <a:t>的设计方法。</a:t>
            </a: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>
              <a:effectLst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911F5B-A9EB-4D82-A11C-67F7E5EA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" y="1391309"/>
            <a:ext cx="8703149" cy="2777837"/>
          </a:xfrm>
          <a:prstGeom prst="rect">
            <a:avLst/>
          </a:prstGeom>
        </p:spPr>
      </p:pic>
      <p:sp>
        <p:nvSpPr>
          <p:cNvPr id="7" name="Text Box 57">
            <a:extLst>
              <a:ext uri="{FF2B5EF4-FFF2-40B4-BE49-F238E27FC236}">
                <a16:creationId xmlns:a16="http://schemas.microsoft.com/office/drawing/2014/main" id="{8CCA9A3E-7A39-4AEC-A9E9-1EDCF2F77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2192" y="2951495"/>
            <a:ext cx="30829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30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i="1" baseline="-30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	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30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24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24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 Box 57">
            <a:extLst>
              <a:ext uri="{FF2B5EF4-FFF2-40B4-BE49-F238E27FC236}">
                <a16:creationId xmlns:a16="http://schemas.microsoft.com/office/drawing/2014/main" id="{7D7A9B93-8E49-443F-8888-855F79359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2192" y="3500851"/>
            <a:ext cx="23804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Siren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aseline="-30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i="1" baseline="-30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</a:t>
            </a:r>
            <a:endParaRPr lang="en-US" altLang="zh-CN" sz="2400" i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BE557F-4C4A-4674-83DB-0FBF62509129}"/>
              </a:ext>
            </a:extLst>
          </p:cNvPr>
          <p:cNvSpPr txBox="1"/>
          <p:nvPr/>
        </p:nvSpPr>
        <p:spPr>
          <a:xfrm>
            <a:off x="7741179" y="30202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Georgia" panose="02040502050405020303" pitchFamily="18" charset="0"/>
                <a:ea typeface="微软雅黑" pitchFamily="34" charset="-122"/>
              </a:rPr>
              <a:t>次态逻辑：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376527-585E-4B6A-881F-BA573F07125D}"/>
              </a:ext>
            </a:extLst>
          </p:cNvPr>
          <p:cNvSpPr txBox="1"/>
          <p:nvPr/>
        </p:nvSpPr>
        <p:spPr>
          <a:xfrm>
            <a:off x="7741179" y="3560800"/>
            <a:ext cx="126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Georgia" panose="02040502050405020303" pitchFamily="18" charset="0"/>
                <a:ea typeface="微软雅黑" pitchFamily="34" charset="-122"/>
              </a:rPr>
              <a:t>输出逻辑：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6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62C4A6-CD5B-4ED6-AB70-DE9EF694C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63" y="764293"/>
            <a:ext cx="8675211" cy="3714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知识点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63" y="4637323"/>
            <a:ext cx="9333785" cy="163996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336" y="3581968"/>
            <a:ext cx="3570395" cy="1170177"/>
          </a:xfrm>
          <a:ln>
            <a:solidFill>
              <a:srgbClr val="B01F24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时序电路与组合电路的不同点</a:t>
            </a:r>
            <a:endParaRPr lang="en-US" altLang="zh-CN" sz="16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锁存器与触发器的不同点</a:t>
            </a:r>
            <a:endParaRPr lang="en-US" altLang="zh-CN" sz="16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汽车报警器的两种实现方法的差异</a:t>
            </a:r>
            <a:endParaRPr lang="en-US" altLang="zh-CN" sz="16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00000"/>
              </a:lnSpc>
            </a:pPr>
            <a:endParaRPr lang="en-US" altLang="zh-CN" sz="16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16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16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14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89773" y="2775699"/>
            <a:ext cx="2146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3F88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The End.</a:t>
            </a:r>
            <a:endParaRPr lang="zh-CN" altLang="en-US" sz="4000" dirty="0">
              <a:solidFill>
                <a:srgbClr val="003F88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84B8C5-5705-4DF0-A94D-27ADF1A2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53" y="4791899"/>
            <a:ext cx="1128435" cy="1128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DE13B1-AC6E-44A3-A46D-45FB9A16F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5" t="57910" r="3234" b="27563"/>
          <a:stretch/>
        </p:blipFill>
        <p:spPr>
          <a:xfrm>
            <a:off x="666783" y="5957278"/>
            <a:ext cx="1785576" cy="2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SR</a:t>
            </a:r>
            <a:r>
              <a:rPr lang="zh-CN" altLang="en-US"/>
              <a:t>锁存器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65796" y="5118576"/>
            <a:ext cx="5679691" cy="108499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现态 </a:t>
            </a:r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锁存器接收输入信号之前的状态。</a:t>
            </a:r>
          </a:p>
          <a:p>
            <a:pPr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次态 </a:t>
            </a:r>
            <a:r>
              <a:rPr lang="en-US" altLang="zh-CN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</a:t>
            </a:r>
            <a:r>
              <a:rPr lang="en-US" altLang="zh-CN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next</a:t>
            </a:r>
            <a:r>
              <a:rPr lang="en-US" altLang="zh-CN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锁存器接收输入信号之后的状态。</a:t>
            </a:r>
          </a:p>
          <a:p>
            <a:pPr>
              <a:spcBef>
                <a:spcPts val="0"/>
              </a:spcBef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78" y="4329546"/>
            <a:ext cx="2920080" cy="152863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63341"/>
              </p:ext>
            </p:extLst>
          </p:nvPr>
        </p:nvGraphicFramePr>
        <p:xfrm>
          <a:off x="4696286" y="1074198"/>
          <a:ext cx="6711520" cy="3728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7290">
                  <a:extLst>
                    <a:ext uri="{9D8B030D-6E8A-4147-A177-3AD203B41FA5}">
                      <a16:colId xmlns:a16="http://schemas.microsoft.com/office/drawing/2014/main" val="144542695"/>
                    </a:ext>
                  </a:extLst>
                </a:gridCol>
                <a:gridCol w="1057290">
                  <a:extLst>
                    <a:ext uri="{9D8B030D-6E8A-4147-A177-3AD203B41FA5}">
                      <a16:colId xmlns:a16="http://schemas.microsoft.com/office/drawing/2014/main" val="443452739"/>
                    </a:ext>
                  </a:extLst>
                </a:gridCol>
                <a:gridCol w="1057290">
                  <a:extLst>
                    <a:ext uri="{9D8B030D-6E8A-4147-A177-3AD203B41FA5}">
                      <a16:colId xmlns:a16="http://schemas.microsoft.com/office/drawing/2014/main" val="1859965180"/>
                    </a:ext>
                  </a:extLst>
                </a:gridCol>
                <a:gridCol w="1220402">
                  <a:extLst>
                    <a:ext uri="{9D8B030D-6E8A-4147-A177-3AD203B41FA5}">
                      <a16:colId xmlns:a16="http://schemas.microsoft.com/office/drawing/2014/main" val="3456512730"/>
                    </a:ext>
                  </a:extLst>
                </a:gridCol>
                <a:gridCol w="2319248">
                  <a:extLst>
                    <a:ext uri="{9D8B030D-6E8A-4147-A177-3AD203B41FA5}">
                      <a16:colId xmlns:a16="http://schemas.microsoft.com/office/drawing/2014/main" val="1337312135"/>
                    </a:ext>
                  </a:extLst>
                </a:gridCol>
              </a:tblGrid>
              <a:tr h="489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S'</a:t>
                      </a:r>
                      <a:endParaRPr lang="zh-CN" sz="2000" i="1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R'</a:t>
                      </a:r>
                      <a:endParaRPr lang="zh-CN" sz="2000" i="1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Q</a:t>
                      </a:r>
                      <a:endParaRPr lang="zh-CN" sz="2000" i="1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i="0" baseline="-25000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next</a:t>
                      </a:r>
                      <a:endParaRPr lang="zh-CN" sz="2000" i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zh-CN" alt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功能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21837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zh-CN" alt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不定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255309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0731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i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CN" sz="2000" i="1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i="1" baseline="-25000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lang="en-US" altLang="zh-CN" sz="2000" i="1" baseline="-25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= 1     </a:t>
                      </a:r>
                      <a:r>
                        <a:rPr lang="zh-CN" alt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置</a:t>
                      </a: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48384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913397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i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CN" sz="2000" i="1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i="1" baseline="-25000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lang="en-US" altLang="zh-CN" sz="2000" baseline="-25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= 0     </a:t>
                      </a:r>
                      <a:r>
                        <a:rPr lang="zh-CN" alt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置</a:t>
                      </a: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130521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617061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i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CN" sz="2000" i="1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i="1" baseline="-25000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lang="en-US" altLang="zh-CN" sz="2000" i="1" baseline="-25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000" i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zh-CN" alt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保持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77253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66060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AA6DA2B-C426-4F1A-B114-9225B53F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61" y="1797423"/>
            <a:ext cx="3610254" cy="193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10D2F-22A6-4BC3-80A8-B5430AE2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0BD6C-6D68-4060-A301-95422390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时序，简单说就是时间顺序。</a:t>
            </a:r>
            <a:endParaRPr lang="en-US" altLang="zh-CN" dirty="0"/>
          </a:p>
          <a:p>
            <a:r>
              <a:rPr lang="zh-CN" altLang="en-US" dirty="0"/>
              <a:t>数字系统中每种数字设备具有特定的逻辑功能，要求各个部分按照预先规定的逻辑程序进行工作，因此，数字系统中的信号是</a:t>
            </a:r>
            <a:r>
              <a:rPr lang="zh-CN" altLang="en-US" dirty="0">
                <a:solidFill>
                  <a:srgbClr val="0070C0"/>
                </a:solidFill>
              </a:rPr>
              <a:t>有序的信息流</a:t>
            </a:r>
            <a:r>
              <a:rPr lang="zh-CN" altLang="en-US" dirty="0"/>
              <a:t>，各信号之间有</a:t>
            </a:r>
            <a:r>
              <a:rPr lang="zh-CN" altLang="en-US" dirty="0">
                <a:solidFill>
                  <a:srgbClr val="0070C0"/>
                </a:solidFill>
              </a:rPr>
              <a:t>严格的时序关系</a:t>
            </a:r>
            <a:r>
              <a:rPr lang="zh-CN" altLang="en-US" dirty="0"/>
              <a:t>。</a:t>
            </a:r>
          </a:p>
        </p:txBody>
      </p:sp>
      <p:pic>
        <p:nvPicPr>
          <p:cNvPr id="73732" name="Picture 4" descr="http://5b0988e595225.cdn.sohucs.com/images/20171217/beecee0de8264094a7356c4f0947e94a.jpeg">
            <a:extLst>
              <a:ext uri="{FF2B5EF4-FFF2-40B4-BE49-F238E27FC236}">
                <a16:creationId xmlns:a16="http://schemas.microsoft.com/office/drawing/2014/main" id="{6586A7F9-58C4-4BF4-B285-1BFBEB3A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88" y="3148118"/>
            <a:ext cx="7018423" cy="321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7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</a:t>
            </a:r>
            <a:r>
              <a:rPr lang="zh-CN" altLang="en-US" dirty="0"/>
              <a:t>锁存器时序图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39" y="952726"/>
            <a:ext cx="2804034" cy="14678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3AF669-8A43-4998-A626-94B8336E7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4" y="692609"/>
            <a:ext cx="3707107" cy="19881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A4B522-3877-4824-BD9D-0C57E7F79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818" y="2983841"/>
            <a:ext cx="937036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汽车警报器</a:t>
            </a:r>
            <a:r>
              <a:rPr lang="en-US" altLang="zh-CN" dirty="0"/>
              <a:t>v2.0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942" y="4957973"/>
            <a:ext cx="11298116" cy="143998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70C0"/>
                </a:solidFill>
              </a:rPr>
              <a:t>200ns </a:t>
            </a:r>
            <a:r>
              <a:rPr lang="zh-CN" altLang="en-US" dirty="0"/>
              <a:t>之前，</a:t>
            </a:r>
            <a:r>
              <a:rPr lang="en-US" altLang="zh-CN" dirty="0"/>
              <a:t>M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（开关未开时），警报器输出为</a:t>
            </a:r>
            <a:r>
              <a:rPr lang="en-US" altLang="zh-CN" dirty="0">
                <a:solidFill>
                  <a:srgbClr val="B01F24"/>
                </a:solidFill>
              </a:rPr>
              <a:t>0</a:t>
            </a:r>
            <a:r>
              <a:rPr lang="zh-CN" altLang="en-US" dirty="0"/>
              <a:t>；门被打开（</a:t>
            </a:r>
            <a:r>
              <a:rPr lang="en-US" altLang="zh-CN" dirty="0">
                <a:solidFill>
                  <a:srgbClr val="0070C0"/>
                </a:solidFill>
              </a:rPr>
              <a:t>300ns</a:t>
            </a:r>
            <a:r>
              <a:rPr lang="en-US" altLang="zh-CN" dirty="0"/>
              <a:t> </a:t>
            </a:r>
            <a:r>
              <a:rPr lang="zh-CN" altLang="en-US" dirty="0"/>
              <a:t>时），或检测到汽车震动（</a:t>
            </a:r>
            <a:r>
              <a:rPr lang="en-US" altLang="zh-CN" dirty="0">
                <a:solidFill>
                  <a:srgbClr val="0070C0"/>
                </a:solidFill>
              </a:rPr>
              <a:t>400ns</a:t>
            </a:r>
            <a:r>
              <a:rPr lang="zh-CN" altLang="en-US" dirty="0"/>
              <a:t>时），警报器输出为</a:t>
            </a:r>
            <a:r>
              <a:rPr lang="en-US" altLang="zh-CN" dirty="0">
                <a:solidFill>
                  <a:srgbClr val="B01F24"/>
                </a:solidFill>
              </a:rPr>
              <a:t>1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rgbClr val="0070C0"/>
                </a:solidFill>
              </a:rPr>
              <a:t>500ns</a:t>
            </a:r>
            <a:r>
              <a:rPr lang="en-US" altLang="zh-CN" dirty="0"/>
              <a:t> </a:t>
            </a:r>
            <a:r>
              <a:rPr lang="zh-CN" altLang="en-US" dirty="0"/>
              <a:t>时，虽然 </a:t>
            </a:r>
            <a:r>
              <a:rPr lang="en-US" altLang="zh-CN" dirty="0"/>
              <a:t>D </a:t>
            </a:r>
            <a:r>
              <a:rPr lang="zh-CN" altLang="en-US" dirty="0"/>
              <a:t>和 </a:t>
            </a:r>
            <a:r>
              <a:rPr lang="en-US" altLang="zh-CN" dirty="0"/>
              <a:t>V </a:t>
            </a:r>
            <a:r>
              <a:rPr lang="zh-CN" altLang="en-US" dirty="0"/>
              <a:t>都回复到 </a:t>
            </a:r>
            <a:r>
              <a:rPr lang="en-US" altLang="zh-CN" dirty="0"/>
              <a:t>0</a:t>
            </a:r>
            <a:r>
              <a:rPr lang="zh-CN" altLang="en-US" dirty="0"/>
              <a:t>，但警报器仍为 </a:t>
            </a:r>
            <a:r>
              <a:rPr lang="en-US" altLang="zh-CN" dirty="0">
                <a:solidFill>
                  <a:srgbClr val="B01F24"/>
                </a:solidFill>
              </a:rPr>
              <a:t>1</a:t>
            </a:r>
            <a:r>
              <a:rPr lang="zh-CN" altLang="en-US" dirty="0"/>
              <a:t>，即具有记忆功能；直到 </a:t>
            </a:r>
            <a:r>
              <a:rPr lang="en-US" altLang="zh-CN" dirty="0">
                <a:solidFill>
                  <a:srgbClr val="0070C0"/>
                </a:solidFill>
              </a:rPr>
              <a:t>600ns</a:t>
            </a:r>
            <a:r>
              <a:rPr lang="en-US" altLang="zh-CN" dirty="0"/>
              <a:t> </a:t>
            </a:r>
            <a:r>
              <a:rPr lang="zh-CN" altLang="en-US" dirty="0"/>
              <a:t>时，</a:t>
            </a:r>
            <a:r>
              <a:rPr lang="en-US" altLang="zh-CN" dirty="0"/>
              <a:t>M</a:t>
            </a:r>
            <a:r>
              <a:rPr lang="zh-CN" altLang="en-US" dirty="0"/>
              <a:t>被关闭，警报器输出为</a:t>
            </a:r>
            <a:r>
              <a:rPr lang="en-US" altLang="zh-CN" dirty="0">
                <a:solidFill>
                  <a:srgbClr val="B01F24"/>
                </a:solidFill>
              </a:rPr>
              <a:t>0</a:t>
            </a:r>
            <a:r>
              <a:rPr lang="zh-CN" altLang="en-US" dirty="0"/>
              <a:t>。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7A3029-1B20-40EB-8508-5FBD3AC0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87" y="668088"/>
            <a:ext cx="5891082" cy="191241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BEA94B-3B9E-494B-9749-A83CA2C8A1AA}"/>
              </a:ext>
            </a:extLst>
          </p:cNvPr>
          <p:cNvGrpSpPr>
            <a:grpSpLocks/>
          </p:cNvGrpSpPr>
          <p:nvPr/>
        </p:nvGrpSpPr>
        <p:grpSpPr>
          <a:xfrm>
            <a:off x="618586" y="2880495"/>
            <a:ext cx="10954827" cy="1943396"/>
            <a:chOff x="530676" y="2676387"/>
            <a:chExt cx="8006493" cy="156772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C6B44A6-9AAB-4968-8787-099861454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676" y="2676387"/>
              <a:ext cx="8003318" cy="1567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CEA3FAF-32B6-4C7B-98C0-05FE4DC54687}"/>
                </a:ext>
              </a:extLst>
            </p:cNvPr>
            <p:cNvCxnSpPr/>
            <p:nvPr/>
          </p:nvCxnSpPr>
          <p:spPr>
            <a:xfrm>
              <a:off x="1438101" y="4139738"/>
              <a:ext cx="31500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2CFA38-E7AB-444A-8267-347DA645476B}"/>
                </a:ext>
              </a:extLst>
            </p:cNvPr>
            <p:cNvCxnSpPr/>
            <p:nvPr/>
          </p:nvCxnSpPr>
          <p:spPr>
            <a:xfrm>
              <a:off x="4578414" y="3893127"/>
              <a:ext cx="30420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B9AA637-DB1E-4311-B698-D0596FB503EB}"/>
                </a:ext>
              </a:extLst>
            </p:cNvPr>
            <p:cNvCxnSpPr/>
            <p:nvPr/>
          </p:nvCxnSpPr>
          <p:spPr>
            <a:xfrm flipV="1">
              <a:off x="7632000" y="4139738"/>
              <a:ext cx="901994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2EE47D0-316E-47B1-B2E5-D86D86E847F1}"/>
                </a:ext>
              </a:extLst>
            </p:cNvPr>
            <p:cNvCxnSpPr/>
            <p:nvPr/>
          </p:nvCxnSpPr>
          <p:spPr>
            <a:xfrm flipV="1">
              <a:off x="7619040" y="3893127"/>
              <a:ext cx="0" cy="24661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72D4EB7-14DF-4DB0-B8F7-31D961F15037}"/>
                </a:ext>
              </a:extLst>
            </p:cNvPr>
            <p:cNvCxnSpPr/>
            <p:nvPr/>
          </p:nvCxnSpPr>
          <p:spPr>
            <a:xfrm flipV="1">
              <a:off x="4586727" y="3893127"/>
              <a:ext cx="0" cy="24661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8550031-CFC0-4886-896B-485C04D8541A}"/>
                </a:ext>
              </a:extLst>
            </p:cNvPr>
            <p:cNvCxnSpPr/>
            <p:nvPr/>
          </p:nvCxnSpPr>
          <p:spPr>
            <a:xfrm>
              <a:off x="1438101" y="3843252"/>
              <a:ext cx="406800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CDBBD99-E98C-4817-9136-619EA4B4ACCB}"/>
                </a:ext>
              </a:extLst>
            </p:cNvPr>
            <p:cNvCxnSpPr/>
            <p:nvPr/>
          </p:nvCxnSpPr>
          <p:spPr>
            <a:xfrm>
              <a:off x="6503169" y="3843252"/>
              <a:ext cx="203400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2AC80CD-1716-45E9-ADEA-49E45D509106}"/>
                </a:ext>
              </a:extLst>
            </p:cNvPr>
            <p:cNvCxnSpPr/>
            <p:nvPr/>
          </p:nvCxnSpPr>
          <p:spPr>
            <a:xfrm>
              <a:off x="5489475" y="3588327"/>
              <a:ext cx="102600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89E7FD1-D373-44ED-BCAF-3F4ABB2A392A}"/>
                </a:ext>
              </a:extLst>
            </p:cNvPr>
            <p:cNvCxnSpPr/>
            <p:nvPr/>
          </p:nvCxnSpPr>
          <p:spPr>
            <a:xfrm flipV="1">
              <a:off x="6505788" y="3588327"/>
              <a:ext cx="0" cy="246611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1C12081-06BA-4D24-A690-0904EABC4AAD}"/>
                </a:ext>
              </a:extLst>
            </p:cNvPr>
            <p:cNvCxnSpPr/>
            <p:nvPr/>
          </p:nvCxnSpPr>
          <p:spPr>
            <a:xfrm flipV="1">
              <a:off x="5497788" y="3596641"/>
              <a:ext cx="0" cy="246611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D8D216C-258C-4BEC-946A-7C86F8032BEE}"/>
                </a:ext>
              </a:extLst>
            </p:cNvPr>
            <p:cNvCxnSpPr/>
            <p:nvPr/>
          </p:nvCxnSpPr>
          <p:spPr>
            <a:xfrm>
              <a:off x="2446711" y="3541221"/>
              <a:ext cx="2034000" cy="0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BCFD9D0-1ADA-4FF3-9512-2618F52D561E}"/>
                </a:ext>
              </a:extLst>
            </p:cNvPr>
            <p:cNvCxnSpPr/>
            <p:nvPr/>
          </p:nvCxnSpPr>
          <p:spPr>
            <a:xfrm>
              <a:off x="4480711" y="3294610"/>
              <a:ext cx="1026000" cy="0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2244A4B-ED17-4063-9EEE-D4E4D1458BAF}"/>
                </a:ext>
              </a:extLst>
            </p:cNvPr>
            <p:cNvCxnSpPr/>
            <p:nvPr/>
          </p:nvCxnSpPr>
          <p:spPr>
            <a:xfrm>
              <a:off x="5497788" y="3538449"/>
              <a:ext cx="3024000" cy="0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055F34-0D9D-4DFD-A164-F94CF379AFC6}"/>
                </a:ext>
              </a:extLst>
            </p:cNvPr>
            <p:cNvCxnSpPr/>
            <p:nvPr/>
          </p:nvCxnSpPr>
          <p:spPr>
            <a:xfrm flipV="1">
              <a:off x="5497788" y="3294610"/>
              <a:ext cx="0" cy="246611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3695B6A-5340-43E9-863D-E2188BE39684}"/>
                </a:ext>
              </a:extLst>
            </p:cNvPr>
            <p:cNvCxnSpPr/>
            <p:nvPr/>
          </p:nvCxnSpPr>
          <p:spPr>
            <a:xfrm flipV="1">
              <a:off x="4480711" y="3294610"/>
              <a:ext cx="0" cy="246611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EF78659-95A9-41AD-85D9-DE2A8D2C4500}"/>
                </a:ext>
              </a:extLst>
            </p:cNvPr>
            <p:cNvCxnSpPr/>
            <p:nvPr/>
          </p:nvCxnSpPr>
          <p:spPr>
            <a:xfrm flipV="1">
              <a:off x="2455024" y="3291838"/>
              <a:ext cx="0" cy="246611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787ADC0-7641-414B-A618-99D0EAA77A14}"/>
                </a:ext>
              </a:extLst>
            </p:cNvPr>
            <p:cNvCxnSpPr/>
            <p:nvPr/>
          </p:nvCxnSpPr>
          <p:spPr>
            <a:xfrm>
              <a:off x="1438101" y="3291838"/>
              <a:ext cx="1026000" cy="0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D7ECC5C-4C92-4474-9DE4-C1017F983D17}"/>
                </a:ext>
              </a:extLst>
            </p:cNvPr>
            <p:cNvCxnSpPr/>
            <p:nvPr/>
          </p:nvCxnSpPr>
          <p:spPr>
            <a:xfrm>
              <a:off x="1438101" y="3239193"/>
              <a:ext cx="2034000" cy="0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026FB98-AD89-48F8-85B9-F3EB91F0433C}"/>
                </a:ext>
              </a:extLst>
            </p:cNvPr>
            <p:cNvCxnSpPr/>
            <p:nvPr/>
          </p:nvCxnSpPr>
          <p:spPr>
            <a:xfrm>
              <a:off x="3463788" y="2992582"/>
              <a:ext cx="4068000" cy="0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E2D7824-1DB2-44F2-BC1C-35EC969E0A93}"/>
                </a:ext>
              </a:extLst>
            </p:cNvPr>
            <p:cNvCxnSpPr/>
            <p:nvPr/>
          </p:nvCxnSpPr>
          <p:spPr>
            <a:xfrm>
              <a:off x="7517476" y="3239193"/>
              <a:ext cx="1008000" cy="0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F5BDEF2-FE34-461E-A2FB-F7DBFB749D0E}"/>
                </a:ext>
              </a:extLst>
            </p:cNvPr>
            <p:cNvCxnSpPr/>
            <p:nvPr/>
          </p:nvCxnSpPr>
          <p:spPr>
            <a:xfrm flipV="1">
              <a:off x="7523475" y="2992582"/>
              <a:ext cx="0" cy="246611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70622EE-BA20-4DE8-9ADB-D15701DDF4F4}"/>
                </a:ext>
              </a:extLst>
            </p:cNvPr>
            <p:cNvCxnSpPr/>
            <p:nvPr/>
          </p:nvCxnSpPr>
          <p:spPr>
            <a:xfrm flipV="1">
              <a:off x="3475328" y="2992582"/>
              <a:ext cx="0" cy="246611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0C20C94A-BBEE-4C23-98E2-44D0ED673563}"/>
              </a:ext>
            </a:extLst>
          </p:cNvPr>
          <p:cNvSpPr txBox="1">
            <a:spLocks/>
          </p:cNvSpPr>
          <p:nvPr/>
        </p:nvSpPr>
        <p:spPr>
          <a:xfrm>
            <a:off x="446942" y="1431341"/>
            <a:ext cx="4673923" cy="1008343"/>
          </a:xfrm>
          <a:prstGeom prst="rect">
            <a:avLst/>
          </a:prstGeom>
        </p:spPr>
        <p:txBody>
          <a:bodyPr/>
          <a:lstStyle>
            <a:lvl1pPr marL="266400" indent="-266400" algn="l" defTabSz="914400" rtl="0" eaLnBrk="1" latinLnBrk="0" hangingPunct="1">
              <a:lnSpc>
                <a:spcPct val="150000"/>
              </a:lnSpc>
              <a:spcBef>
                <a:spcPts val="720"/>
              </a:spcBef>
              <a:spcAft>
                <a:spcPts val="240"/>
              </a:spcAft>
              <a:buFont typeface="Wingdings" pitchFamily="2" charset="2"/>
              <a:buChar char=""/>
              <a:defRPr sz="20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1pPr>
            <a:lvl2pPr marL="712800" indent="-2700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–"/>
              <a:defRPr sz="18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2pPr>
            <a:lvl3pPr marL="1072800" indent="-176400" algn="l" defTabSz="914400" rtl="0" eaLnBrk="1" latinLnBrk="0" hangingPunct="1">
              <a:lnSpc>
                <a:spcPct val="150000"/>
              </a:lnSpc>
              <a:spcBef>
                <a:spcPts val="36"/>
              </a:spcBef>
              <a:spcAft>
                <a:spcPts val="12"/>
              </a:spcAft>
              <a:buFont typeface="Arial" pitchFamily="34" charset="0"/>
              <a:buChar char="•"/>
              <a:defRPr sz="16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3pPr>
            <a:lvl4pPr marL="1440000" indent="-1872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–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4"/>
              </a:spcBef>
              <a:spcAft>
                <a:spcPts val="168"/>
              </a:spcAft>
              <a:buFont typeface="Arial" pitchFamily="34" charset="0"/>
              <a:buChar char="»"/>
              <a:defRPr sz="1400" b="1" kern="1200" baseline="0">
                <a:solidFill>
                  <a:srgbClr val="333333"/>
                </a:solidFill>
                <a:latin typeface="Georgia" panose="02040502050405020303" pitchFamily="18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在原先用组合逻辑电路实现的汽车警报器的基础上，加入</a:t>
            </a:r>
            <a:r>
              <a:rPr lang="en-US" altLang="zh-CN" dirty="0"/>
              <a:t>SR</a:t>
            </a:r>
            <a:r>
              <a:rPr lang="zh-CN" altLang="en-US" dirty="0"/>
              <a:t>锁存器。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19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 </a:t>
            </a:r>
            <a:r>
              <a:rPr lang="zh-CN" altLang="en-US" dirty="0"/>
              <a:t>锁存器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615" y="4067370"/>
            <a:ext cx="11298116" cy="2498004"/>
          </a:xfrm>
        </p:spPr>
        <p:txBody>
          <a:bodyPr/>
          <a:lstStyle/>
          <a:p>
            <a:r>
              <a:rPr lang="en-US" altLang="zh-CN" dirty="0"/>
              <a:t>SR</a:t>
            </a:r>
            <a:r>
              <a:rPr lang="zh-CN" altLang="en-US" dirty="0"/>
              <a:t>锁存器存在的问题：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输入均为</a:t>
            </a:r>
            <a:r>
              <a:rPr lang="en-US" altLang="zh-CN" dirty="0">
                <a:solidFill>
                  <a:srgbClr val="0070C0"/>
                </a:solidFill>
              </a:rPr>
              <a:t>0</a:t>
            </a:r>
            <a:r>
              <a:rPr lang="zh-CN" altLang="en-US" dirty="0"/>
              <a:t>，则系统状态可能会进入</a:t>
            </a:r>
            <a:r>
              <a:rPr lang="zh-CN" altLang="en-US" dirty="0">
                <a:solidFill>
                  <a:srgbClr val="0070C0"/>
                </a:solidFill>
              </a:rPr>
              <a:t>不稳定或不确定</a:t>
            </a:r>
            <a:r>
              <a:rPr lang="zh-CN" altLang="en-US" dirty="0"/>
              <a:t>，应予以避免。</a:t>
            </a:r>
            <a:endParaRPr lang="en-US" altLang="zh-CN" dirty="0"/>
          </a:p>
          <a:p>
            <a:r>
              <a:rPr lang="zh-CN" altLang="en-US" dirty="0"/>
              <a:t>如何避免？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仅使用一个输入</a:t>
            </a:r>
            <a:r>
              <a:rPr lang="zh-CN" altLang="en-US" dirty="0"/>
              <a:t>，分别将该信号和它的取反信号接入到</a:t>
            </a:r>
            <a:r>
              <a:rPr lang="en-US" altLang="zh-CN" dirty="0"/>
              <a:t>SR</a:t>
            </a:r>
            <a:r>
              <a:rPr lang="zh-CN" altLang="en-US" dirty="0"/>
              <a:t>的输入端</a:t>
            </a:r>
            <a:endParaRPr lang="en-US" altLang="zh-CN" dirty="0"/>
          </a:p>
          <a:p>
            <a:pPr lvl="1"/>
            <a:r>
              <a:rPr lang="zh-CN" altLang="en-US" dirty="0"/>
              <a:t>虽然避免了同时取</a:t>
            </a:r>
            <a:r>
              <a:rPr lang="en-US" altLang="zh-CN" dirty="0"/>
              <a:t>0</a:t>
            </a:r>
            <a:r>
              <a:rPr lang="zh-CN" altLang="en-US" dirty="0"/>
              <a:t>的情况，但也无法同时取</a:t>
            </a:r>
            <a:r>
              <a:rPr lang="en-US" altLang="zh-CN" dirty="0"/>
              <a:t>1</a:t>
            </a:r>
            <a:r>
              <a:rPr lang="zh-CN" altLang="en-US" dirty="0"/>
              <a:t>了，即</a:t>
            </a:r>
            <a:r>
              <a:rPr lang="zh-CN" altLang="en-US" dirty="0">
                <a:solidFill>
                  <a:srgbClr val="0070C0"/>
                </a:solidFill>
              </a:rPr>
              <a:t>失去了保持状态的功能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15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5" y="1461556"/>
            <a:ext cx="2982322" cy="208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箭头 6"/>
          <p:cNvSpPr/>
          <p:nvPr/>
        </p:nvSpPr>
        <p:spPr>
          <a:xfrm>
            <a:off x="3421937" y="2075472"/>
            <a:ext cx="565253" cy="522255"/>
          </a:xfrm>
          <a:prstGeom prst="rightArrow">
            <a:avLst/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5764579" y="3226134"/>
            <a:ext cx="17459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锁存器电路图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4"/>
          <p:cNvSpPr>
            <a:spLocks noChangeArrowheads="1"/>
          </p:cNvSpPr>
          <p:nvPr/>
        </p:nvSpPr>
        <p:spPr bwMode="auto">
          <a:xfrm>
            <a:off x="9732789" y="275423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电路符号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5"/>
          <p:cNvSpPr>
            <a:spLocks noChangeArrowheads="1"/>
          </p:cNvSpPr>
          <p:nvPr/>
        </p:nvSpPr>
        <p:spPr bwMode="auto">
          <a:xfrm>
            <a:off x="8960749" y="3766308"/>
            <a:ext cx="17459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>
              <a:spcBef>
                <a:spcPct val="0"/>
              </a:spcBef>
              <a:buClrTx/>
              <a:buNone/>
            </a:pP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锁存器真值表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301F63-43D4-4DE4-89EA-12242CC0B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835" y="1108390"/>
            <a:ext cx="2620358" cy="1396045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E7E8C4D-C17E-440B-93F2-AF1FD5560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966116"/>
              </p:ext>
            </p:extLst>
          </p:nvPr>
        </p:nvGraphicFramePr>
        <p:xfrm>
          <a:off x="8311591" y="4218623"/>
          <a:ext cx="3044308" cy="10336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1077">
                  <a:extLst>
                    <a:ext uri="{9D8B030D-6E8A-4147-A177-3AD203B41FA5}">
                      <a16:colId xmlns:a16="http://schemas.microsoft.com/office/drawing/2014/main" val="443452739"/>
                    </a:ext>
                  </a:extLst>
                </a:gridCol>
                <a:gridCol w="761077">
                  <a:extLst>
                    <a:ext uri="{9D8B030D-6E8A-4147-A177-3AD203B41FA5}">
                      <a16:colId xmlns:a16="http://schemas.microsoft.com/office/drawing/2014/main" val="1859965180"/>
                    </a:ext>
                  </a:extLst>
                </a:gridCol>
                <a:gridCol w="761077">
                  <a:extLst>
                    <a:ext uri="{9D8B030D-6E8A-4147-A177-3AD203B41FA5}">
                      <a16:colId xmlns:a16="http://schemas.microsoft.com/office/drawing/2014/main" val="3456512730"/>
                    </a:ext>
                  </a:extLst>
                </a:gridCol>
                <a:gridCol w="761077">
                  <a:extLst>
                    <a:ext uri="{9D8B030D-6E8A-4147-A177-3AD203B41FA5}">
                      <a16:colId xmlns:a16="http://schemas.microsoft.com/office/drawing/2014/main" val="509131894"/>
                    </a:ext>
                  </a:extLst>
                </a:gridCol>
              </a:tblGrid>
              <a:tr h="3653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zh-CN" sz="2000" i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i="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</a:t>
                      </a:r>
                      <a:endParaRPr lang="zh-CN" sz="2000" i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kumimoji="0" lang="en-US" altLang="zh-CN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</a:t>
                      </a:r>
                      <a:r>
                        <a:rPr kumimoji="0" lang="en-US" altLang="zh-CN" sz="20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next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21837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20731"/>
                  </a:ext>
                </a:extLst>
              </a:tr>
              <a:tr h="334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</a:tabLst>
                        <a:defRPr/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endParaRPr lang="zh-CN" altLang="zh-CN" sz="20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</a:tabLs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66060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374F6A6E-056C-4E6A-B31B-8B0DAFAB4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794" y="870578"/>
            <a:ext cx="4508756" cy="2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1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27831</TotalTime>
  <Words>2914</Words>
  <Application>Microsoft Office PowerPoint</Application>
  <PresentationFormat>宽屏</PresentationFormat>
  <Paragraphs>647</Paragraphs>
  <Slides>44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Georgia</vt:lpstr>
      <vt:lpstr>Wingdings</vt:lpstr>
      <vt:lpstr>Courier New</vt:lpstr>
      <vt:lpstr>Brush Script MT</vt:lpstr>
      <vt:lpstr>Franklin Gothic Book</vt:lpstr>
      <vt:lpstr>华文琥珀</vt:lpstr>
      <vt:lpstr>微软雅黑</vt:lpstr>
      <vt:lpstr>Times New Roman</vt:lpstr>
      <vt:lpstr>Calibri</vt:lpstr>
      <vt:lpstr>Arial</vt:lpstr>
      <vt:lpstr>微软雅黑 Light</vt:lpstr>
      <vt:lpstr>Office 主题​​</vt:lpstr>
      <vt:lpstr>PowerPoint 演示文稿</vt:lpstr>
      <vt:lpstr>知识图谱</vt:lpstr>
      <vt:lpstr>内容提要</vt:lpstr>
      <vt:lpstr>数字逻辑电路</vt:lpstr>
      <vt:lpstr>SR锁存器</vt:lpstr>
      <vt:lpstr>时序</vt:lpstr>
      <vt:lpstr>SR锁存器时序图</vt:lpstr>
      <vt:lpstr>汽车警报器v2.0</vt:lpstr>
      <vt:lpstr>D 锁存器</vt:lpstr>
      <vt:lpstr>D 锁存器的时序图</vt:lpstr>
      <vt:lpstr>带有使能的 D 锁存器</vt:lpstr>
      <vt:lpstr>带有使能的 D 锁存器时序图</vt:lpstr>
      <vt:lpstr>时钟与时序电路的同步工作</vt:lpstr>
      <vt:lpstr>D 触发器</vt:lpstr>
      <vt:lpstr>D 触发器时序图</vt:lpstr>
      <vt:lpstr>D锁存器与D触发器功能比较</vt:lpstr>
      <vt:lpstr>寄存器</vt:lpstr>
      <vt:lpstr>寄存器</vt:lpstr>
      <vt:lpstr>内容提要</vt:lpstr>
      <vt:lpstr>有限状态机（Finite-State Machine，FSM）概念</vt:lpstr>
      <vt:lpstr>有限状态机电路</vt:lpstr>
      <vt:lpstr>有限状态机</vt:lpstr>
      <vt:lpstr>状态机的描述：状态图</vt:lpstr>
      <vt:lpstr>状态图示例</vt:lpstr>
      <vt:lpstr>状态图设计</vt:lpstr>
      <vt:lpstr>FSM模型</vt:lpstr>
      <vt:lpstr>两种状态机</vt:lpstr>
      <vt:lpstr>Moore状态机</vt:lpstr>
      <vt:lpstr>Mealy状态机</vt:lpstr>
      <vt:lpstr>FSM的分析</vt:lpstr>
      <vt:lpstr>FSM的分析</vt:lpstr>
      <vt:lpstr>FSM的分析</vt:lpstr>
      <vt:lpstr>FSM的分析</vt:lpstr>
      <vt:lpstr>FSM的分析</vt:lpstr>
      <vt:lpstr>FSM的分析</vt:lpstr>
      <vt:lpstr>FSM的综合</vt:lpstr>
      <vt:lpstr>FSM的综合</vt:lpstr>
      <vt:lpstr>FSM的综合</vt:lpstr>
      <vt:lpstr>汽车警报器V1和V2版本回顾</vt:lpstr>
      <vt:lpstr>汽车警报器v3版本：使用状态机</vt:lpstr>
      <vt:lpstr>汽车警报器v3版本：次态电路真值表和表达式</vt:lpstr>
      <vt:lpstr>汽车警报器v3版本电路图</vt:lpstr>
      <vt:lpstr>4.2 知识点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XM</dc:creator>
  <cp:lastModifiedBy>Wei Ma</cp:lastModifiedBy>
  <cp:revision>1148</cp:revision>
  <cp:lastPrinted>2015-09-13T13:07:31Z</cp:lastPrinted>
  <dcterms:created xsi:type="dcterms:W3CDTF">2012-01-19T22:55:48Z</dcterms:created>
  <dcterms:modified xsi:type="dcterms:W3CDTF">2022-03-22T02:57:35Z</dcterms:modified>
</cp:coreProperties>
</file>